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7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2022/6/15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老师好，第三部分由我来展示，主要介绍的是我们选择的两个网络结构和网络对比实验的结果与分析。</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我们主要选取的是</a:t>
            </a:r>
            <a:r>
              <a:rPr lang="en-US"/>
              <a:t>VGG16</a:t>
            </a:r>
            <a:r>
              <a:rPr lang="zh-CN"/>
              <a:t>网络，该网络由</a:t>
            </a:r>
            <a:r>
              <a:rPr lang="en-US"/>
              <a:t>13</a:t>
            </a:r>
            <a:r>
              <a:rPr lang="zh-CN"/>
              <a:t>个卷积层，</a:t>
            </a:r>
            <a:r>
              <a:rPr lang="en-US"/>
              <a:t>5</a:t>
            </a:r>
            <a:r>
              <a:rPr lang="zh-CN"/>
              <a:t>个池化层和3个全连接层构成</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那么所有的卷积层的卷积尺寸都是</a:t>
            </a:r>
            <a:r>
              <a:rPr lang="en-US"/>
              <a:t>3*3</a:t>
            </a:r>
            <a:r>
              <a:rPr lang="zh-CN"/>
              <a:t>，步长为</a:t>
            </a:r>
            <a:r>
              <a:rPr lang="en-US"/>
              <a:t>1</a:t>
            </a:r>
            <a:r>
              <a:rPr lang="zh-CN"/>
              <a:t>，</a:t>
            </a:r>
            <a:r>
              <a:rPr lang="en-US"/>
              <a:t>Padding</a:t>
            </a:r>
            <a:r>
              <a:rPr lang="zh-CN"/>
              <a:t>填充为</a:t>
            </a:r>
            <a:r>
              <a:rPr lang="en-US"/>
              <a:t>same</a:t>
            </a:r>
            <a:r>
              <a:rPr lang="zh-CN"/>
              <a:t>填充，激活函数为</a:t>
            </a:r>
            <a:r>
              <a:rPr lang="en-US"/>
              <a:t>Relu</a:t>
            </a:r>
            <a:r>
              <a:rPr lang="zh-CN"/>
              <a:t>。具体有</a:t>
            </a:r>
            <a:r>
              <a:rPr lang="en-US"/>
              <a:t>5</a:t>
            </a:r>
            <a:r>
              <a:rPr lang="zh-CN"/>
              <a:t>部分卷积层，滤波器分别有</a:t>
            </a:r>
            <a:r>
              <a:rPr lang="en-US"/>
              <a:t>64</a:t>
            </a:r>
            <a:r>
              <a:rPr lang="zh-CN"/>
              <a:t>个，</a:t>
            </a:r>
            <a:r>
              <a:rPr lang="en-US"/>
              <a:t>128</a:t>
            </a:r>
            <a:r>
              <a:rPr lang="zh-CN"/>
              <a:t>个，</a:t>
            </a:r>
            <a:r>
              <a:rPr lang="en-US"/>
              <a:t>256</a:t>
            </a:r>
            <a:r>
              <a:rPr lang="zh-CN"/>
              <a:t>个和</a:t>
            </a:r>
            <a:r>
              <a:rPr lang="en-US"/>
              <a:t>512</a:t>
            </a:r>
            <a:r>
              <a:rPr lang="zh-CN"/>
              <a:t>个，滤波器的深度都是输入的维度</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池化层共有</a:t>
            </a:r>
            <a:r>
              <a:rPr lang="en-US"/>
              <a:t>5</a:t>
            </a:r>
            <a:r>
              <a:rPr lang="zh-CN"/>
              <a:t>个，位置分别在</a:t>
            </a:r>
            <a:r>
              <a:rPr lang="en-US"/>
              <a:t>3,6,10,14,18</a:t>
            </a:r>
            <a:r>
              <a:rPr lang="zh-CN"/>
              <a:t>层上，滤波器尺寸都为</a:t>
            </a:r>
            <a:r>
              <a:rPr lang="en-US"/>
              <a:t>2*2</a:t>
            </a:r>
            <a:r>
              <a:rPr lang="zh-CN"/>
              <a:t>，池化方法均为</a:t>
            </a:r>
            <a:r>
              <a:rPr lang="en-US"/>
              <a:t>max pooling</a:t>
            </a:r>
            <a:r>
              <a:rPr lang="zh-CN"/>
              <a:t>，全连接层共有</a:t>
            </a:r>
            <a:r>
              <a:rPr lang="en-US"/>
              <a:t>3</a:t>
            </a:r>
            <a:r>
              <a:rPr lang="zh-CN"/>
              <a:t>个，位置在最后的</a:t>
            </a:r>
            <a:r>
              <a:rPr lang="en-US"/>
              <a:t>19,20,21</a:t>
            </a:r>
            <a:r>
              <a:rPr lang="zh-CN"/>
              <a:t>层，在全连接之前还要使用</a:t>
            </a:r>
            <a:r>
              <a:rPr lang="en-US"/>
              <a:t>flatten</a:t>
            </a:r>
            <a:r>
              <a:rPr lang="zh-CN"/>
              <a:t>函数将</a:t>
            </a:r>
            <a:r>
              <a:rPr lang="en-US"/>
              <a:t>18</a:t>
            </a:r>
            <a:r>
              <a:rPr lang="zh-CN"/>
              <a:t>层池化后的数据拉平成向量，</a:t>
            </a:r>
            <a:r>
              <a:rPr lang="en-US"/>
              <a:t>19</a:t>
            </a:r>
            <a:r>
              <a:rPr lang="zh-CN"/>
              <a:t>和</a:t>
            </a:r>
            <a:r>
              <a:rPr lang="en-US"/>
              <a:t>20</a:t>
            </a:r>
            <a:r>
              <a:rPr lang="zh-CN"/>
              <a:t>层的滤波器个数为</a:t>
            </a:r>
            <a:r>
              <a:rPr lang="en-US"/>
              <a:t>4096</a:t>
            </a:r>
            <a:r>
              <a:rPr lang="zh-CN"/>
              <a:t>，最后的</a:t>
            </a:r>
            <a:r>
              <a:rPr lang="en-US"/>
              <a:t>21</a:t>
            </a:r>
            <a:r>
              <a:rPr lang="zh-CN"/>
              <a:t>层为</a:t>
            </a:r>
            <a:r>
              <a:rPr lang="en-US"/>
              <a:t>12</a:t>
            </a:r>
            <a:r>
              <a:rPr lang="zh-CN"/>
              <a:t>个。输出层的神经元个数为</a:t>
            </a:r>
            <a:r>
              <a:rPr lang="en-US"/>
              <a:t>12</a:t>
            </a:r>
            <a:r>
              <a:rPr lang="zh-CN"/>
              <a:t>个，输出层的激活函数为softmax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t>RepVGG</a:t>
            </a:r>
            <a:r>
              <a:rPr lang="zh-CN">
                <a:solidFill>
                  <a:srgbClr val="121212"/>
                </a:solidFill>
                <a:highlight>
                  <a:srgbClr val="FFFFFF"/>
                </a:highlight>
                <a:latin typeface="-apple-system"/>
                <a:ea typeface="-apple-system"/>
              </a:rPr>
              <a:t>通过结构重参数化思想，让训练网络的多路结构转换为推理网络的单路结构.结构中均为3x3的卷积核，</a:t>
            </a:r>
            <a:r>
              <a:rPr lang="zh-CN" b="1">
                <a:solidFill>
                  <a:srgbClr val="121212"/>
                </a:solidFill>
                <a:highlight>
                  <a:srgbClr val="FFFFFF"/>
                </a:highlight>
                <a:latin typeface="-apple-system"/>
                <a:ea typeface="-apple-system"/>
              </a:rPr>
              <a:t>同时，计算库和硬件针对3x3卷积有深度的优化</a:t>
            </a:r>
            <a:r>
              <a:rPr lang="zh-CN">
                <a:solidFill>
                  <a:srgbClr val="121212"/>
                </a:solidFill>
                <a:highlight>
                  <a:srgbClr val="FFFFFF"/>
                </a:highlight>
                <a:latin typeface="-apple-system"/>
                <a:ea typeface="-apple-system"/>
              </a:rPr>
              <a:t>，最终可以使网络有着高效的推理速率</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flipH="1">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idx="10"/>
          </p:nvPr>
        </p:nvSpPr>
        <p:spPr/>
        <p:txBody>
          <a:bodyPr/>
          <a:lstStyle/>
          <a:p>
            <a:fld id="{BC00CCF0-72F4-4C1D-AF82-88076E0D6DCB}" type="datetimeFigureOut">
              <a:rPr lang="en-US" altLang="zh-CN"/>
              <a:t>6/15/2022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72E7A01-787D-4159-95EB-D637638F0220}"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lvl="0" algn="l" defTabSz="685800">
        <a:lnSpc>
          <a:spcPct val="90000"/>
        </a:lnSpc>
        <a:spcBef>
          <a:spcPct val="0"/>
        </a:spcBef>
        <a:buNone/>
        <a:defRPr sz="3300" kern="1200">
          <a:solidFill>
            <a:schemeClr val="tx1"/>
          </a:solidFill>
          <a:latin typeface="思源黑体 Regular"/>
          <a:ea typeface="思源黑体 Regular"/>
        </a:defRPr>
      </a:lvl1pPr>
    </p:titleStyle>
    <p:bodyStyle>
      <a:lvl1pPr marL="171450" lvl="0" indent="-171450" algn="l" defTabSz="685800">
        <a:lnSpc>
          <a:spcPct val="90000"/>
        </a:lnSpc>
        <a:spcBef>
          <a:spcPts val="750"/>
        </a:spcBef>
        <a:buFont typeface="Arial" charset="0"/>
        <a:buChar char="•"/>
        <a:defRPr sz="2100" kern="1200">
          <a:solidFill>
            <a:schemeClr val="tx1"/>
          </a:solidFill>
          <a:latin typeface="思源黑体 Regular"/>
          <a:ea typeface="思源黑体 Regular"/>
        </a:defRPr>
      </a:lvl1pPr>
      <a:lvl2pPr marL="514350" lvl="1" indent="-171450" algn="l" defTabSz="685800">
        <a:lnSpc>
          <a:spcPct val="90000"/>
        </a:lnSpc>
        <a:spcBef>
          <a:spcPts val="375"/>
        </a:spcBef>
        <a:buFont typeface="Arial" charset="0"/>
        <a:buChar char="•"/>
        <a:defRPr sz="1800" kern="1200">
          <a:solidFill>
            <a:schemeClr val="tx1"/>
          </a:solidFill>
          <a:latin typeface="思源黑体 Regular"/>
          <a:ea typeface="思源黑体 Regular"/>
        </a:defRPr>
      </a:lvl2pPr>
      <a:lvl3pPr marL="857250" lvl="2" indent="-171450" algn="l" defTabSz="685800">
        <a:lnSpc>
          <a:spcPct val="90000"/>
        </a:lnSpc>
        <a:spcBef>
          <a:spcPts val="375"/>
        </a:spcBef>
        <a:buFont typeface="Arial" charset="0"/>
        <a:buChar char="•"/>
        <a:defRPr sz="1500" kern="1200">
          <a:solidFill>
            <a:schemeClr val="tx1"/>
          </a:solidFill>
          <a:latin typeface="思源黑体 Regular"/>
          <a:ea typeface="思源黑体 Regular"/>
        </a:defRPr>
      </a:lvl3pPr>
      <a:lvl4pPr marL="1200150" lvl="3"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4pPr>
      <a:lvl5pPr marL="1543050" lvl="4"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5pPr>
      <a:lvl6pPr marL="1885950" lvl="5"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6pPr>
      <a:lvl7pPr marL="2228850" lvl="6"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7pPr>
      <a:lvl8pPr marL="2571750" lvl="7"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8pPr>
      <a:lvl9pPr marL="2914650" lvl="8" indent="-171450" algn="l" defTabSz="685800">
        <a:lnSpc>
          <a:spcPct val="90000"/>
        </a:lnSpc>
        <a:spcBef>
          <a:spcPts val="375"/>
        </a:spcBef>
        <a:buFont typeface="Arial" charset="0"/>
        <a:buChar char="•"/>
        <a:defRPr sz="1350" kern="1200">
          <a:solidFill>
            <a:schemeClr val="tx1"/>
          </a:solidFill>
          <a:latin typeface="思源黑体 Regular"/>
          <a:ea typeface="思源黑体 Regular"/>
        </a:defRPr>
      </a:lvl9pPr>
    </p:bodyStyle>
    <p:otherStyle>
      <a:lvl1pPr marL="0" lvl="0" algn="l" defTabSz="685800">
        <a:defRPr sz="1350" kern="1200">
          <a:solidFill>
            <a:schemeClr val="tx1"/>
          </a:solidFill>
          <a:latin typeface="思源黑体 Regular"/>
          <a:ea typeface="思源黑体 Regular"/>
        </a:defRPr>
      </a:lvl1pPr>
      <a:lvl2pPr marL="342900" lvl="1" algn="l" defTabSz="685800">
        <a:defRPr sz="1350" kern="1200">
          <a:solidFill>
            <a:schemeClr val="tx1"/>
          </a:solidFill>
          <a:latin typeface="思源黑体 Regular"/>
          <a:ea typeface="思源黑体 Regular"/>
        </a:defRPr>
      </a:lvl2pPr>
      <a:lvl3pPr marL="685800" lvl="2" algn="l" defTabSz="685800">
        <a:defRPr sz="1350" kern="1200">
          <a:solidFill>
            <a:schemeClr val="tx1"/>
          </a:solidFill>
          <a:latin typeface="思源黑体 Regular"/>
          <a:ea typeface="思源黑体 Regular"/>
        </a:defRPr>
      </a:lvl3pPr>
      <a:lvl4pPr marL="1028700" lvl="3" algn="l" defTabSz="685800">
        <a:defRPr sz="1350" kern="1200">
          <a:solidFill>
            <a:schemeClr val="tx1"/>
          </a:solidFill>
          <a:latin typeface="思源黑体 Regular"/>
          <a:ea typeface="思源黑体 Regular"/>
        </a:defRPr>
      </a:lvl4pPr>
      <a:lvl5pPr marL="1371600" lvl="4" algn="l" defTabSz="685800">
        <a:defRPr sz="1350" kern="1200">
          <a:solidFill>
            <a:schemeClr val="tx1"/>
          </a:solidFill>
          <a:latin typeface="思源黑体 Regular"/>
          <a:ea typeface="思源黑体 Regular"/>
        </a:defRPr>
      </a:lvl5pPr>
      <a:lvl6pPr marL="1714500" lvl="5" algn="l" defTabSz="685800">
        <a:defRPr sz="1350" kern="1200">
          <a:solidFill>
            <a:schemeClr val="tx1"/>
          </a:solidFill>
          <a:latin typeface="思源黑体 Regular"/>
          <a:ea typeface="思源黑体 Regular"/>
        </a:defRPr>
      </a:lvl6pPr>
      <a:lvl7pPr marL="2057400" lvl="6" algn="l" defTabSz="685800">
        <a:defRPr sz="1350" kern="1200">
          <a:solidFill>
            <a:schemeClr val="tx1"/>
          </a:solidFill>
          <a:latin typeface="思源黑体 Regular"/>
          <a:ea typeface="思源黑体 Regular"/>
        </a:defRPr>
      </a:lvl7pPr>
      <a:lvl8pPr marL="2400300" lvl="7" algn="l" defTabSz="685800">
        <a:defRPr sz="1350" kern="1200">
          <a:solidFill>
            <a:schemeClr val="tx1"/>
          </a:solidFill>
          <a:latin typeface="思源黑体 Regular"/>
          <a:ea typeface="思源黑体 Regular"/>
        </a:defRPr>
      </a:lvl8pPr>
      <a:lvl9pPr marL="2743200" lvl="8" algn="l" defTabSz="685800">
        <a:defRPr sz="1350" kern="1200">
          <a:solidFill>
            <a:schemeClr val="tx1"/>
          </a:solidFill>
          <a:latin typeface="思源黑体 Regular"/>
          <a:ea typeface="思源黑体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istudio.baidu.com/aistudio/projectdetail/4216249"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6378462" y="2881392"/>
            <a:ext cx="2243541" cy="272343"/>
          </a:xfrm>
          <a:prstGeom prst="roundRect">
            <a:avLst>
              <a:gd name="adj" fmla="val 50000"/>
            </a:avLst>
          </a:prstGeom>
          <a:solidFill>
            <a:schemeClr val="tx1">
              <a:lumMod val="75000"/>
              <a:lumOff val="25000"/>
            </a:schemeClr>
          </a:solidFill>
          <a:ln>
            <a:noFill/>
          </a:ln>
        </p:spPr>
        <p:txBody>
          <a:bodyPr anchor="ctr"/>
          <a:lstStyle/>
          <a:p>
            <a:pPr marL="0" lvl="0" indent="0" algn="ctr" defTabSz="457200">
              <a:lnSpc>
                <a:spcPct val="100000"/>
              </a:lnSpc>
              <a:spcBef>
                <a:spcPts val="0"/>
              </a:spcBef>
              <a:spcAft>
                <a:spcPts val="0"/>
              </a:spcAft>
              <a:buClrTx/>
              <a:buSzTx/>
              <a:buFontTx/>
              <a:buNone/>
            </a:pPr>
            <a:r>
              <a:rPr lang="zh-CN" sz="1400" b="0" i="0" strike="noStrike" spc="0">
                <a:ln/>
                <a:solidFill>
                  <a:srgbClr val="FFFFFF"/>
                </a:solidFill>
                <a:latin typeface="思源黑体 Regular"/>
                <a:ea typeface="思源黑体 Regular"/>
              </a:rPr>
              <a:t>汇报人：人工智能3组</a:t>
            </a:r>
          </a:p>
        </p:txBody>
      </p:sp>
      <p:sp>
        <p:nvSpPr>
          <p:cNvPr id="32" name="矩形 31"/>
          <p:cNvSpPr/>
          <p:nvPr/>
        </p:nvSpPr>
        <p:spPr>
          <a:xfrm>
            <a:off x="4372730" y="2458608"/>
            <a:ext cx="4641850" cy="304800"/>
          </a:xfrm>
          <a:prstGeom prst="rect">
            <a:avLst/>
          </a:prstGeom>
        </p:spPr>
        <p:txBody>
          <a:bodyPr wrap="square">
            <a:spAutoFit/>
          </a:bodyPr>
          <a:lstStyle/>
          <a:p>
            <a:r>
              <a:rPr lang="en-US" sz="1400">
                <a:solidFill>
                  <a:srgbClr val="333333"/>
                </a:solidFill>
                <a:highlight>
                  <a:srgbClr val="F0F0F0"/>
                </a:highlight>
                <a:latin typeface="Arial"/>
                <a:ea typeface="Arial"/>
              </a:rPr>
              <a:t>Classification and identification of the Chinese Zodiac</a:t>
            </a:r>
          </a:p>
        </p:txBody>
      </p:sp>
      <p:sp>
        <p:nvSpPr>
          <p:cNvPr id="5" name="矩形 4"/>
          <p:cNvSpPr/>
          <p:nvPr/>
        </p:nvSpPr>
        <p:spPr>
          <a:xfrm>
            <a:off x="3084303" y="1760108"/>
            <a:ext cx="5537700" cy="698500"/>
          </a:xfrm>
          <a:prstGeom prst="rect">
            <a:avLst/>
          </a:prstGeom>
        </p:spPr>
        <p:txBody>
          <a:bodyPr wrap="square">
            <a:spAutoFit/>
          </a:bodyPr>
          <a:lstStyle/>
          <a:p>
            <a:pPr algn="r"/>
            <a:r>
              <a:rPr lang="en-US" sz="4000" b="1">
                <a:solidFill>
                  <a:srgbClr val="404040"/>
                </a:solidFill>
                <a:latin typeface="思源黑体 Light"/>
                <a:ea typeface="思源黑体 Light"/>
              </a:rPr>
              <a:t>十二生肖分类识别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397000" cy="45720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训练过程</a:t>
            </a:r>
          </a:p>
        </p:txBody>
      </p:sp>
      <p:sp>
        <p:nvSpPr>
          <p:cNvPr id="12" name="矩形 11"/>
          <p:cNvSpPr/>
          <p:nvPr/>
        </p:nvSpPr>
        <p:spPr>
          <a:xfrm>
            <a:off x="560653" y="529385"/>
            <a:ext cx="1397000" cy="247650"/>
          </a:xfrm>
          <a:prstGeom prst="rect">
            <a:avLst/>
          </a:prstGeom>
        </p:spPr>
        <p:txBody>
          <a:bodyPr wrap="none">
            <a:spAutoFit/>
          </a:bodyPr>
          <a:lstStyle/>
          <a:p>
            <a:r>
              <a:rPr lang="en-US" sz="1050">
                <a:solidFill>
                  <a:srgbClr val="404040"/>
                </a:solidFill>
                <a:latin typeface="思源黑体 Light"/>
                <a:ea typeface="思源黑体 Light"/>
              </a:rPr>
              <a:t>Overview Of  Training</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pic>
        <p:nvPicPr>
          <p:cNvPr id="2" name="图片 1"/>
          <p:cNvPicPr>
            <a:picLocks noChangeAspect="1"/>
          </p:cNvPicPr>
          <p:nvPr/>
        </p:nvPicPr>
        <p:blipFill>
          <a:blip r:embed="rId2">
            <a:alphaModFix amt="32000"/>
          </a:blip>
          <a:srcRect t="23255" b="36810"/>
          <a:stretch/>
        </p:blipFill>
        <p:spPr>
          <a:xfrm>
            <a:off x="1974214" y="116683"/>
            <a:ext cx="7186410" cy="1903048"/>
          </a:xfrm>
          <a:prstGeom prst="rect">
            <a:avLst/>
          </a:prstGeom>
          <a:effectLst>
            <a:outerShdw sx="0" sy="0">
              <a:srgbClr val="000000">
                <a:alpha val="100000"/>
              </a:srgbClr>
            </a:outerShdw>
            <a:reflection stA="50000" endA="300" endPos="0" dir="5400000" sy="-100000"/>
            <a:softEdge rad="63500"/>
          </a:effectLst>
        </p:spPr>
      </p:pic>
      <p:sp>
        <p:nvSpPr>
          <p:cNvPr id="19" name="Freeform 5"/>
          <p:cNvSpPr/>
          <p:nvPr/>
        </p:nvSpPr>
        <p:spPr>
          <a:xfrm>
            <a:off x="189127" y="3444210"/>
            <a:ext cx="596374" cy="692624"/>
          </a:xfrm>
          <a:custGeom>
            <a:avLst/>
            <a:gdLst/>
            <a:ahLst/>
            <a:cxnLst/>
            <a:rect l="0" t="0" r="r" b="b"/>
            <a:pathLst>
              <a:path w="596374" h="692624">
                <a:moveTo>
                  <a:pt x="596374" y="519007"/>
                </a:moveTo>
                <a:lnTo>
                  <a:pt x="596374" y="172695"/>
                </a:lnTo>
                <a:lnTo>
                  <a:pt x="296115" y="0"/>
                </a:lnTo>
                <a:lnTo>
                  <a:pt x="0" y="174998"/>
                </a:lnTo>
                <a:lnTo>
                  <a:pt x="0" y="521310"/>
                </a:lnTo>
                <a:lnTo>
                  <a:pt x="296115" y="692624"/>
                </a:lnTo>
                <a:lnTo>
                  <a:pt x="596374" y="519007"/>
                </a:lnTo>
                <a:close/>
              </a:path>
            </a:pathLst>
          </a:custGeom>
          <a:solidFill>
            <a:schemeClr val="bg1"/>
          </a:solidFill>
          <a:ln>
            <a:noFill/>
          </a:ln>
          <a:effectLst>
            <a:outerShdw blurRad="127000" dist="101600" dir="5400000" algn="t" rotWithShape="0">
              <a:srgbClr val="000000">
                <a:alpha val="40000"/>
              </a:srgbClr>
            </a:outerShdw>
          </a:effectLst>
        </p:spPr>
        <p:txBody>
          <a:bodyPr vert="horz" wrap="square" lIns="91440" tIns="45720" rIns="91440" bIns="45720" numCol="1" anchor="t" anchorCtr="0"/>
          <a:lstStyle/>
          <a:p>
            <a:endParaRPr lang="zh-CN"/>
          </a:p>
        </p:txBody>
      </p:sp>
      <p:sp>
        <p:nvSpPr>
          <p:cNvPr id="20" name="文本框 19"/>
          <p:cNvSpPr txBox="1"/>
          <p:nvPr/>
        </p:nvSpPr>
        <p:spPr>
          <a:xfrm>
            <a:off x="750940" y="3561922"/>
            <a:ext cx="1701800" cy="457200"/>
          </a:xfrm>
          <a:prstGeom prst="rect">
            <a:avLst/>
          </a:prstGeom>
          <a:noFill/>
        </p:spPr>
        <p:txBody>
          <a:bodyPr wrap="none">
            <a:spAutoFit/>
          </a:bodyPr>
          <a:lstStyle>
            <a:lvl1pPr lvl="0" indent="0" algn="ctr">
              <a:lnSpc>
                <a:spcPct val="100000"/>
              </a:lnSpc>
              <a:spcBef>
                <a:spcPct val="0"/>
              </a:spcBef>
              <a:spcAft>
                <a:spcPct val="0"/>
              </a:spcAft>
              <a:buClrTx/>
              <a:buSzTx/>
              <a:buFontTx/>
              <a:buNone/>
              <a:defRPr sz="1400" b="1" i="0" u="none" strike="noStrike" spc="0" baseline="0">
                <a:ln>
                  <a:noFill/>
                </a:ln>
                <a:solidFill>
                  <a:schemeClr val="tx1">
                    <a:lumMod val="65000"/>
                    <a:lumOff val="35000"/>
                  </a:schemeClr>
                </a:solidFill>
                <a:latin typeface="微软雅黑"/>
                <a:ea typeface="微软雅黑"/>
              </a:defRPr>
            </a:lvl1pPr>
          </a:lstStyle>
          <a:p>
            <a:r>
              <a:rPr lang="zh-CN" sz="2400" b="0">
                <a:latin typeface="思源黑体 Regular"/>
                <a:ea typeface="思源黑体 Regular"/>
              </a:rPr>
              <a:t>训练工作量</a:t>
            </a:r>
          </a:p>
        </p:txBody>
      </p:sp>
      <p:sp>
        <p:nvSpPr>
          <p:cNvPr id="23" name="矩形 22"/>
          <p:cNvSpPr/>
          <p:nvPr/>
        </p:nvSpPr>
        <p:spPr>
          <a:xfrm>
            <a:off x="70961" y="4071266"/>
            <a:ext cx="8655050" cy="1003300"/>
          </a:xfrm>
          <a:prstGeom prst="rect">
            <a:avLst/>
          </a:prstGeom>
        </p:spPr>
        <p:txBody>
          <a:bodyPr wrap="square">
            <a:spAutoFit/>
          </a:bodyPr>
          <a:lstStyle/>
          <a:p>
            <a:pPr algn="l">
              <a:lnSpc>
                <a:spcPct val="150000"/>
              </a:lnSpc>
              <a:spcBef>
                <a:spcPct val="0"/>
              </a:spcBef>
              <a:spcAft>
                <a:spcPct val="0"/>
              </a:spcAft>
            </a:pPr>
            <a:r>
              <a:rPr lang="zh-CN" sz="2000" b="0" i="0" strike="noStrike" spc="0">
                <a:ln/>
                <a:solidFill>
                  <a:srgbClr val="000000"/>
                </a:solidFill>
                <a:latin typeface="思源黑体 Regular"/>
                <a:ea typeface="思源黑体 Regular"/>
              </a:rPr>
              <a:t>以学习率为变量进行一系列训练，探索最合适的学习率，而后将学习率固化下来，根据不同优化器及损失函数进一步进行训练。</a:t>
            </a:r>
          </a:p>
        </p:txBody>
      </p:sp>
      <p:grpSp>
        <p:nvGrpSpPr>
          <p:cNvPr id="31" name="Group 8"/>
          <p:cNvGrpSpPr>
            <a:grpSpLocks noChangeAspect="1"/>
          </p:cNvGrpSpPr>
          <p:nvPr/>
        </p:nvGrpSpPr>
        <p:grpSpPr>
          <a:xfrm>
            <a:off x="361086" y="3633674"/>
            <a:ext cx="269079" cy="313695"/>
            <a:chOff x="2492" y="1167"/>
            <a:chExt cx="778" cy="907"/>
          </a:xfrm>
        </p:grpSpPr>
        <p:sp>
          <p:nvSpPr>
            <p:cNvPr id="32" name="Freeform 9"/>
            <p:cNvSpPr>
              <a:spLocks noEditPoints="1"/>
            </p:cNvSpPr>
            <p:nvPr/>
          </p:nvSpPr>
          <p:spPr>
            <a:xfrm>
              <a:off x="2492" y="1167"/>
              <a:ext cx="778" cy="907"/>
            </a:xfrm>
            <a:custGeom>
              <a:avLst/>
              <a:gdLst/>
              <a:ahLst/>
              <a:cxnLst/>
              <a:rect l="0" t="0" r="r" b="b"/>
              <a:pathLst>
                <a:path w="778" h="907">
                  <a:moveTo>
                    <a:pt x="708" y="0"/>
                  </a:moveTo>
                  <a:cubicBezTo>
                    <a:pt x="70" y="0"/>
                    <a:pt x="70" y="0"/>
                    <a:pt x="70" y="0"/>
                  </a:cubicBezTo>
                  <a:cubicBezTo>
                    <a:pt x="31" y="0"/>
                    <a:pt x="0" y="30"/>
                    <a:pt x="0" y="69"/>
                  </a:cubicBezTo>
                  <a:cubicBezTo>
                    <a:pt x="0" y="838"/>
                    <a:pt x="0" y="838"/>
                    <a:pt x="0" y="838"/>
                  </a:cubicBezTo>
                  <a:cubicBezTo>
                    <a:pt x="0" y="877"/>
                    <a:pt x="31" y="907"/>
                    <a:pt x="70" y="907"/>
                  </a:cubicBezTo>
                  <a:cubicBezTo>
                    <a:pt x="708" y="907"/>
                    <a:pt x="708" y="907"/>
                    <a:pt x="708" y="907"/>
                  </a:cubicBezTo>
                  <a:cubicBezTo>
                    <a:pt x="747" y="907"/>
                    <a:pt x="778" y="877"/>
                    <a:pt x="778" y="838"/>
                  </a:cubicBezTo>
                  <a:cubicBezTo>
                    <a:pt x="778" y="69"/>
                    <a:pt x="778" y="69"/>
                    <a:pt x="778" y="69"/>
                  </a:cubicBezTo>
                  <a:cubicBezTo>
                    <a:pt x="778" y="30"/>
                    <a:pt x="747" y="0"/>
                    <a:pt x="708" y="0"/>
                  </a:cubicBezTo>
                  <a:close/>
                  <a:moveTo>
                    <a:pt x="53" y="838"/>
                  </a:moveTo>
                  <a:cubicBezTo>
                    <a:pt x="53" y="69"/>
                    <a:pt x="53" y="69"/>
                    <a:pt x="53" y="69"/>
                  </a:cubicBezTo>
                  <a:cubicBezTo>
                    <a:pt x="53" y="60"/>
                    <a:pt x="60" y="52"/>
                    <a:pt x="70" y="52"/>
                  </a:cubicBezTo>
                  <a:cubicBezTo>
                    <a:pt x="115" y="52"/>
                    <a:pt x="115" y="52"/>
                    <a:pt x="115" y="52"/>
                  </a:cubicBezTo>
                  <a:cubicBezTo>
                    <a:pt x="115" y="855"/>
                    <a:pt x="115" y="855"/>
                    <a:pt x="115" y="855"/>
                  </a:cubicBezTo>
                  <a:cubicBezTo>
                    <a:pt x="70" y="855"/>
                    <a:pt x="70" y="855"/>
                    <a:pt x="70" y="855"/>
                  </a:cubicBezTo>
                  <a:cubicBezTo>
                    <a:pt x="60" y="855"/>
                    <a:pt x="53" y="847"/>
                    <a:pt x="53" y="838"/>
                  </a:cubicBezTo>
                  <a:close/>
                  <a:moveTo>
                    <a:pt x="725" y="838"/>
                  </a:moveTo>
                  <a:cubicBezTo>
                    <a:pt x="725" y="847"/>
                    <a:pt x="718" y="855"/>
                    <a:pt x="708" y="855"/>
                  </a:cubicBezTo>
                  <a:cubicBezTo>
                    <a:pt x="169" y="855"/>
                    <a:pt x="169" y="855"/>
                    <a:pt x="169" y="855"/>
                  </a:cubicBezTo>
                  <a:cubicBezTo>
                    <a:pt x="169" y="52"/>
                    <a:pt x="169" y="52"/>
                    <a:pt x="169" y="52"/>
                  </a:cubicBezTo>
                  <a:cubicBezTo>
                    <a:pt x="708" y="52"/>
                    <a:pt x="708" y="52"/>
                    <a:pt x="708" y="52"/>
                  </a:cubicBezTo>
                  <a:cubicBezTo>
                    <a:pt x="718" y="52"/>
                    <a:pt x="725" y="60"/>
                    <a:pt x="725" y="69"/>
                  </a:cubicBezTo>
                  <a:lnTo>
                    <a:pt x="725" y="838"/>
                  </a:lnTo>
                  <a:close/>
                </a:path>
              </a:pathLst>
            </a:custGeom>
            <a:solidFill>
              <a:srgbClr val="333333"/>
            </a:solidFill>
            <a:ln>
              <a:noFill/>
            </a:ln>
          </p:spPr>
          <p:txBody>
            <a:bodyPr vert="horz" wrap="square" lIns="91440" tIns="45720" rIns="91440" bIns="45720" numCol="1" anchor="t" anchorCtr="0"/>
            <a:lstStyle/>
            <a:p>
              <a:endParaRPr lang="zh-CN"/>
            </a:p>
          </p:txBody>
        </p:sp>
        <p:sp>
          <p:nvSpPr>
            <p:cNvPr id="33" name="Rectangle 10"/>
            <p:cNvSpPr>
              <a:spLocks noChangeArrowheads="1"/>
            </p:cNvSpPr>
            <p:nvPr/>
          </p:nvSpPr>
          <p:spPr>
            <a:xfrm>
              <a:off x="2694" y="1474"/>
              <a:ext cx="184" cy="52"/>
            </a:xfrm>
            <a:prstGeom prst="rect">
              <a:avLst/>
            </a:prstGeom>
            <a:solidFill>
              <a:srgbClr val="333333"/>
            </a:solidFill>
            <a:ln>
              <a:noFill/>
            </a:ln>
          </p:spPr>
          <p:txBody>
            <a:bodyPr vert="horz" wrap="square" lIns="91440" tIns="45720" rIns="91440" bIns="45720" numCol="1" anchor="t" anchorCtr="0"/>
            <a:lstStyle/>
            <a:p>
              <a:endParaRPr lang="zh-CN"/>
            </a:p>
          </p:txBody>
        </p:sp>
        <p:sp>
          <p:nvSpPr>
            <p:cNvPr id="34" name="Rectangle 11"/>
            <p:cNvSpPr>
              <a:spLocks noChangeArrowheads="1"/>
            </p:cNvSpPr>
            <p:nvPr/>
          </p:nvSpPr>
          <p:spPr>
            <a:xfrm>
              <a:off x="2694" y="1352"/>
              <a:ext cx="245" cy="52"/>
            </a:xfrm>
            <a:prstGeom prst="rect">
              <a:avLst/>
            </a:prstGeom>
            <a:solidFill>
              <a:srgbClr val="333333"/>
            </a:solidFill>
            <a:ln>
              <a:noFill/>
            </a:ln>
          </p:spPr>
          <p:txBody>
            <a:bodyPr vert="horz" wrap="square" lIns="91440" tIns="45720" rIns="91440" bIns="45720" numCol="1" anchor="t" anchorCtr="0"/>
            <a:lstStyle/>
            <a:p>
              <a:endParaRPr lang="zh-CN"/>
            </a:p>
          </p:txBody>
        </p:sp>
        <p:sp>
          <p:nvSpPr>
            <p:cNvPr id="35" name="Freeform 12"/>
            <p:cNvSpPr>
              <a:spLocks noEditPoints="1"/>
            </p:cNvSpPr>
            <p:nvPr/>
          </p:nvSpPr>
          <p:spPr>
            <a:xfrm>
              <a:off x="2968" y="1381"/>
              <a:ext cx="187" cy="606"/>
            </a:xfrm>
            <a:custGeom>
              <a:avLst/>
              <a:gdLst/>
              <a:ahLst/>
              <a:cxnLst/>
              <a:rect l="0" t="0" r="r" b="b"/>
              <a:pathLst>
                <a:path w="187" h="606">
                  <a:moveTo>
                    <a:pt x="0" y="92"/>
                  </a:moveTo>
                  <a:cubicBezTo>
                    <a:pt x="0" y="537"/>
                    <a:pt x="0" y="537"/>
                    <a:pt x="0" y="537"/>
                  </a:cubicBezTo>
                  <a:cubicBezTo>
                    <a:pt x="0" y="574"/>
                    <a:pt x="32" y="606"/>
                    <a:pt x="70" y="606"/>
                  </a:cubicBezTo>
                  <a:cubicBezTo>
                    <a:pt x="117" y="606"/>
                    <a:pt x="117" y="606"/>
                    <a:pt x="117" y="606"/>
                  </a:cubicBezTo>
                  <a:cubicBezTo>
                    <a:pt x="156" y="606"/>
                    <a:pt x="187" y="574"/>
                    <a:pt x="187" y="537"/>
                  </a:cubicBezTo>
                  <a:cubicBezTo>
                    <a:pt x="187" y="92"/>
                    <a:pt x="187" y="92"/>
                    <a:pt x="187" y="92"/>
                  </a:cubicBezTo>
                  <a:cubicBezTo>
                    <a:pt x="94" y="0"/>
                    <a:pt x="94" y="0"/>
                    <a:pt x="94" y="0"/>
                  </a:cubicBezTo>
                  <a:lnTo>
                    <a:pt x="0" y="92"/>
                  </a:lnTo>
                  <a:close/>
                  <a:moveTo>
                    <a:pt x="133" y="537"/>
                  </a:moveTo>
                  <a:cubicBezTo>
                    <a:pt x="133" y="545"/>
                    <a:pt x="127" y="552"/>
                    <a:pt x="117" y="552"/>
                  </a:cubicBezTo>
                  <a:cubicBezTo>
                    <a:pt x="70" y="552"/>
                    <a:pt x="70" y="552"/>
                    <a:pt x="70" y="552"/>
                  </a:cubicBezTo>
                  <a:cubicBezTo>
                    <a:pt x="61" y="552"/>
                    <a:pt x="54" y="545"/>
                    <a:pt x="54" y="537"/>
                  </a:cubicBezTo>
                  <a:cubicBezTo>
                    <a:pt x="54" y="114"/>
                    <a:pt x="54" y="114"/>
                    <a:pt x="54" y="114"/>
                  </a:cubicBezTo>
                  <a:cubicBezTo>
                    <a:pt x="94" y="75"/>
                    <a:pt x="94" y="75"/>
                    <a:pt x="94" y="75"/>
                  </a:cubicBezTo>
                  <a:cubicBezTo>
                    <a:pt x="133" y="114"/>
                    <a:pt x="133" y="114"/>
                    <a:pt x="133" y="114"/>
                  </a:cubicBezTo>
                  <a:lnTo>
                    <a:pt x="133" y="537"/>
                  </a:lnTo>
                  <a:close/>
                </a:path>
              </a:pathLst>
            </a:custGeom>
            <a:solidFill>
              <a:srgbClr val="333333"/>
            </a:solidFill>
            <a:ln>
              <a:noFill/>
            </a:ln>
          </p:spPr>
          <p:txBody>
            <a:bodyPr vert="horz" wrap="square" lIns="91440" tIns="45720" rIns="91440" bIns="45720" numCol="1" anchor="t" anchorCtr="0"/>
            <a:lstStyle/>
            <a:p>
              <a:endParaRPr lang="zh-CN"/>
            </a:p>
          </p:txBody>
        </p:sp>
      </p:grpSp>
      <p:sp>
        <p:nvSpPr>
          <p:cNvPr id="39" name="矩形 38"/>
          <p:cNvSpPr/>
          <p:nvPr/>
        </p:nvSpPr>
        <p:spPr>
          <a:xfrm>
            <a:off x="-9336"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pic>
        <p:nvPicPr>
          <p:cNvPr id="40" name="图片 39"/>
          <p:cNvPicPr>
            <a:picLocks noChangeAspect="1"/>
          </p:cNvPicPr>
          <p:nvPr/>
        </p:nvPicPr>
        <p:blipFill>
          <a:blip r:embed="rId3"/>
          <a:stretch/>
        </p:blipFill>
        <p:spPr>
          <a:xfrm>
            <a:off x="189127" y="1691561"/>
            <a:ext cx="3903074" cy="1453056"/>
          </a:xfrm>
          <a:prstGeom prst="rect">
            <a:avLst/>
          </a:prstGeom>
          <a:effectLst>
            <a:softEdge rad="12700"/>
          </a:effectLst>
        </p:spPr>
      </p:pic>
      <p:pic>
        <p:nvPicPr>
          <p:cNvPr id="41" name="图片 40"/>
          <p:cNvPicPr>
            <a:picLocks noChangeAspect="1"/>
          </p:cNvPicPr>
          <p:nvPr/>
        </p:nvPicPr>
        <p:blipFill>
          <a:blip r:embed="rId4"/>
          <a:stretch/>
        </p:blipFill>
        <p:spPr>
          <a:xfrm>
            <a:off x="2435722" y="416869"/>
            <a:ext cx="3886074" cy="1833048"/>
          </a:xfrm>
          <a:prstGeom prst="rect">
            <a:avLst/>
          </a:prstGeom>
          <a:effectLst>
            <a:softEdge rad="12700"/>
          </a:effectLst>
        </p:spPr>
      </p:pic>
      <p:pic>
        <p:nvPicPr>
          <p:cNvPr id="42" name="图片 41"/>
          <p:cNvPicPr>
            <a:picLocks noChangeAspect="1"/>
          </p:cNvPicPr>
          <p:nvPr/>
        </p:nvPicPr>
        <p:blipFill>
          <a:blip r:embed="rId5"/>
          <a:stretch/>
        </p:blipFill>
        <p:spPr>
          <a:xfrm>
            <a:off x="4956844" y="2321360"/>
            <a:ext cx="3886074" cy="1815474"/>
          </a:xfrm>
          <a:prstGeom prst="rect">
            <a:avLst/>
          </a:prstGeom>
          <a:effectLst>
            <a:softEdge rad="12700"/>
          </a:effectLst>
        </p:spPr>
      </p:pic>
      <p:sp>
        <p:nvSpPr>
          <p:cNvPr id="43" name="文本框 42"/>
          <p:cNvSpPr txBox="1"/>
          <p:nvPr/>
        </p:nvSpPr>
        <p:spPr>
          <a:xfrm>
            <a:off x="70961" y="4071266"/>
            <a:ext cx="8420100" cy="546100"/>
          </a:xfrm>
          <a:prstGeom prst="rect">
            <a:avLst/>
          </a:prstGeom>
          <a:ln w="12700">
            <a:prstDash val="solid"/>
          </a:ln>
        </p:spPr>
        <p:txBody>
          <a:bodyPr>
            <a:spAutoFit/>
          </a:bodyPr>
          <a:lstStyle/>
          <a:p>
            <a:pPr algn="l">
              <a:lnSpc>
                <a:spcPct val="150000"/>
              </a:lnSpc>
              <a:spcBef>
                <a:spcPct val="0"/>
              </a:spcBef>
              <a:spcAft>
                <a:spcPct val="0"/>
              </a:spcAft>
            </a:pPr>
            <a:r>
              <a:rPr lang="zh-CN" sz="2000" b="0" i="0" strike="noStrike" spc="0">
                <a:ln/>
                <a:solidFill>
                  <a:srgbClr val="000000"/>
                </a:solidFill>
                <a:latin typeface="思源黑体 Regular"/>
                <a:ea typeface="思源黑体 Regular"/>
              </a:rPr>
              <a:t>实验结果展现了14组数据，实际总的训练、实验时长至少超过48小时。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2006600" cy="45720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最终训练结果</a:t>
            </a:r>
          </a:p>
        </p:txBody>
      </p:sp>
      <p:sp>
        <p:nvSpPr>
          <p:cNvPr id="12" name="矩形 11"/>
          <p:cNvSpPr/>
          <p:nvPr/>
        </p:nvSpPr>
        <p:spPr>
          <a:xfrm>
            <a:off x="560653" y="529385"/>
            <a:ext cx="177800" cy="247650"/>
          </a:xfrm>
          <a:prstGeom prst="rect">
            <a:avLst/>
          </a:prstGeom>
        </p:spPr>
        <p:txBody>
          <a:bodyPr wrap="non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endParaRPr lang="en-US" sz="1050">
              <a:solidFill>
                <a:srgbClr val="404040"/>
              </a:solidFill>
              <a:latin typeface="思源黑体 Light"/>
              <a:ea typeface="思源黑体 Light"/>
            </a:endParaRP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pic>
        <p:nvPicPr>
          <p:cNvPr id="2" name="图片 1"/>
          <p:cNvPicPr>
            <a:picLocks noChangeAspect="1"/>
          </p:cNvPicPr>
          <p:nvPr/>
        </p:nvPicPr>
        <p:blipFill>
          <a:blip r:embed="rId2">
            <a:alphaModFix amt="32000"/>
          </a:blip>
          <a:srcRect t="23255" b="36810"/>
          <a:stretch/>
        </p:blipFill>
        <p:spPr>
          <a:xfrm>
            <a:off x="1974214" y="116683"/>
            <a:ext cx="7186410" cy="1903048"/>
          </a:xfrm>
          <a:prstGeom prst="rect">
            <a:avLst/>
          </a:prstGeom>
          <a:effectLst>
            <a:outerShdw sx="0" sy="0">
              <a:srgbClr val="000000">
                <a:alpha val="100000"/>
              </a:srgbClr>
            </a:outerShdw>
            <a:reflection stA="50000" endA="300" endPos="0" dir="5400000" sy="-100000"/>
            <a:softEdge rad="63500"/>
          </a:effectLst>
        </p:spPr>
      </p:pic>
      <p:sp>
        <p:nvSpPr>
          <p:cNvPr id="19" name="Freeform 5"/>
          <p:cNvSpPr/>
          <p:nvPr/>
        </p:nvSpPr>
        <p:spPr>
          <a:xfrm>
            <a:off x="236725" y="2610652"/>
            <a:ext cx="596374" cy="692624"/>
          </a:xfrm>
          <a:custGeom>
            <a:avLst/>
            <a:gdLst/>
            <a:ahLst/>
            <a:cxnLst/>
            <a:rect l="0" t="0" r="r" b="b"/>
            <a:pathLst>
              <a:path w="596374" h="692624">
                <a:moveTo>
                  <a:pt x="596374" y="519007"/>
                </a:moveTo>
                <a:lnTo>
                  <a:pt x="596374" y="172695"/>
                </a:lnTo>
                <a:lnTo>
                  <a:pt x="296115" y="0"/>
                </a:lnTo>
                <a:lnTo>
                  <a:pt x="0" y="174998"/>
                </a:lnTo>
                <a:lnTo>
                  <a:pt x="0" y="521310"/>
                </a:lnTo>
                <a:lnTo>
                  <a:pt x="296115" y="692624"/>
                </a:lnTo>
                <a:lnTo>
                  <a:pt x="596374" y="519007"/>
                </a:lnTo>
                <a:close/>
              </a:path>
            </a:pathLst>
          </a:custGeom>
          <a:solidFill>
            <a:schemeClr val="bg1"/>
          </a:solidFill>
          <a:ln>
            <a:noFill/>
          </a:ln>
          <a:effectLst>
            <a:outerShdw blurRad="127000" dist="101600" dir="5400000" algn="t" rotWithShape="0">
              <a:srgbClr val="000000">
                <a:alpha val="40000"/>
              </a:srgbClr>
            </a:outerShdw>
          </a:effectLst>
        </p:spPr>
        <p:txBody>
          <a:bodyPr vert="horz" wrap="square" lIns="91440" tIns="45720" rIns="91440" bIns="45720" numCol="1" anchor="t" anchorCtr="0"/>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endParaRPr lang="zh-CN"/>
          </a:p>
        </p:txBody>
      </p:sp>
      <p:sp>
        <p:nvSpPr>
          <p:cNvPr id="20" name="文本框 19"/>
          <p:cNvSpPr txBox="1"/>
          <p:nvPr/>
        </p:nvSpPr>
        <p:spPr>
          <a:xfrm>
            <a:off x="798539" y="2728364"/>
            <a:ext cx="1397000" cy="457200"/>
          </a:xfrm>
          <a:prstGeom prst="rect">
            <a:avLst/>
          </a:prstGeom>
          <a:noFill/>
        </p:spPr>
        <p:txBody>
          <a:bodyPr wrap="none">
            <a:spAutoFit/>
          </a:bodyPr>
          <a:lstStyle>
            <a:lvl1pPr marL="0" lvl="0" indent="0" algn="ctr" defTabSz="457200">
              <a:lnSpc>
                <a:spcPct val="100000"/>
              </a:lnSpc>
              <a:spcBef>
                <a:spcPct val="0"/>
              </a:spcBef>
              <a:spcAft>
                <a:spcPct val="0"/>
              </a:spcAft>
              <a:buClrTx/>
              <a:buSzTx/>
              <a:buFontTx/>
              <a:buNone/>
              <a:defRPr sz="1400" b="1" i="0" u="none" strike="noStrike" kern="1200" spc="0" baseline="0">
                <a:ln>
                  <a:noFill/>
                </a:ln>
                <a:solidFill>
                  <a:schemeClr val="tx1">
                    <a:lumMod val="65000"/>
                    <a:lumOff val="35000"/>
                  </a:schemeClr>
                </a:solidFill>
                <a:latin typeface="微软雅黑"/>
                <a:ea typeface="微软雅黑"/>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r>
              <a:rPr lang="zh-CN" sz="2400" b="0">
                <a:latin typeface="思源黑体 Regular"/>
                <a:ea typeface="思源黑体 Regular"/>
              </a:rPr>
              <a:t>最终结果</a:t>
            </a:r>
          </a:p>
        </p:txBody>
      </p:sp>
      <p:grpSp>
        <p:nvGrpSpPr>
          <p:cNvPr id="31" name="Group 8"/>
          <p:cNvGrpSpPr>
            <a:grpSpLocks noChangeAspect="1"/>
          </p:cNvGrpSpPr>
          <p:nvPr/>
        </p:nvGrpSpPr>
        <p:grpSpPr>
          <a:xfrm>
            <a:off x="408684" y="2800117"/>
            <a:ext cx="269079" cy="313695"/>
            <a:chOff x="2492" y="1167"/>
            <a:chExt cx="778" cy="907"/>
          </a:xfrm>
        </p:grpSpPr>
        <p:sp>
          <p:nvSpPr>
            <p:cNvPr id="32" name="Freeform 9"/>
            <p:cNvSpPr>
              <a:spLocks noEditPoints="1"/>
            </p:cNvSpPr>
            <p:nvPr/>
          </p:nvSpPr>
          <p:spPr>
            <a:xfrm>
              <a:off x="2492" y="1167"/>
              <a:ext cx="778" cy="907"/>
            </a:xfrm>
            <a:custGeom>
              <a:avLst/>
              <a:gdLst/>
              <a:ahLst/>
              <a:cxnLst/>
              <a:rect l="0" t="0" r="r" b="b"/>
              <a:pathLst>
                <a:path w="778" h="907">
                  <a:moveTo>
                    <a:pt x="708" y="0"/>
                  </a:moveTo>
                  <a:cubicBezTo>
                    <a:pt x="70" y="0"/>
                    <a:pt x="70" y="0"/>
                    <a:pt x="70" y="0"/>
                  </a:cubicBezTo>
                  <a:cubicBezTo>
                    <a:pt x="31" y="0"/>
                    <a:pt x="0" y="30"/>
                    <a:pt x="0" y="69"/>
                  </a:cubicBezTo>
                  <a:cubicBezTo>
                    <a:pt x="0" y="838"/>
                    <a:pt x="0" y="838"/>
                    <a:pt x="0" y="838"/>
                  </a:cubicBezTo>
                  <a:cubicBezTo>
                    <a:pt x="0" y="877"/>
                    <a:pt x="31" y="907"/>
                    <a:pt x="70" y="907"/>
                  </a:cubicBezTo>
                  <a:cubicBezTo>
                    <a:pt x="708" y="907"/>
                    <a:pt x="708" y="907"/>
                    <a:pt x="708" y="907"/>
                  </a:cubicBezTo>
                  <a:cubicBezTo>
                    <a:pt x="747" y="907"/>
                    <a:pt x="778" y="877"/>
                    <a:pt x="778" y="838"/>
                  </a:cubicBezTo>
                  <a:cubicBezTo>
                    <a:pt x="778" y="69"/>
                    <a:pt x="778" y="69"/>
                    <a:pt x="778" y="69"/>
                  </a:cubicBezTo>
                  <a:cubicBezTo>
                    <a:pt x="778" y="30"/>
                    <a:pt x="747" y="0"/>
                    <a:pt x="708" y="0"/>
                  </a:cubicBezTo>
                  <a:close/>
                  <a:moveTo>
                    <a:pt x="53" y="838"/>
                  </a:moveTo>
                  <a:cubicBezTo>
                    <a:pt x="53" y="69"/>
                    <a:pt x="53" y="69"/>
                    <a:pt x="53" y="69"/>
                  </a:cubicBezTo>
                  <a:cubicBezTo>
                    <a:pt x="53" y="60"/>
                    <a:pt x="60" y="52"/>
                    <a:pt x="70" y="52"/>
                  </a:cubicBezTo>
                  <a:cubicBezTo>
                    <a:pt x="115" y="52"/>
                    <a:pt x="115" y="52"/>
                    <a:pt x="115" y="52"/>
                  </a:cubicBezTo>
                  <a:cubicBezTo>
                    <a:pt x="115" y="855"/>
                    <a:pt x="115" y="855"/>
                    <a:pt x="115" y="855"/>
                  </a:cubicBezTo>
                  <a:cubicBezTo>
                    <a:pt x="70" y="855"/>
                    <a:pt x="70" y="855"/>
                    <a:pt x="70" y="855"/>
                  </a:cubicBezTo>
                  <a:cubicBezTo>
                    <a:pt x="60" y="855"/>
                    <a:pt x="53" y="847"/>
                    <a:pt x="53" y="838"/>
                  </a:cubicBezTo>
                  <a:close/>
                  <a:moveTo>
                    <a:pt x="725" y="838"/>
                  </a:moveTo>
                  <a:cubicBezTo>
                    <a:pt x="725" y="847"/>
                    <a:pt x="718" y="855"/>
                    <a:pt x="708" y="855"/>
                  </a:cubicBezTo>
                  <a:cubicBezTo>
                    <a:pt x="169" y="855"/>
                    <a:pt x="169" y="855"/>
                    <a:pt x="169" y="855"/>
                  </a:cubicBezTo>
                  <a:cubicBezTo>
                    <a:pt x="169" y="52"/>
                    <a:pt x="169" y="52"/>
                    <a:pt x="169" y="52"/>
                  </a:cubicBezTo>
                  <a:cubicBezTo>
                    <a:pt x="708" y="52"/>
                    <a:pt x="708" y="52"/>
                    <a:pt x="708" y="52"/>
                  </a:cubicBezTo>
                  <a:cubicBezTo>
                    <a:pt x="718" y="52"/>
                    <a:pt x="725" y="60"/>
                    <a:pt x="725" y="69"/>
                  </a:cubicBezTo>
                  <a:lnTo>
                    <a:pt x="725" y="838"/>
                  </a:lnTo>
                  <a:close/>
                </a:path>
              </a:pathLst>
            </a:custGeom>
            <a:solidFill>
              <a:srgbClr val="333333"/>
            </a:solidFill>
            <a:ln>
              <a:noFill/>
            </a:ln>
          </p:spPr>
          <p:txBody>
            <a:bodyPr vert="horz" wrap="square" lIns="91440" tIns="45720" rIns="91440" bIns="45720" numCol="1" anchor="t" anchorCtr="0"/>
            <a:lstStyle/>
            <a:p>
              <a:endParaRPr lang="zh-CN"/>
            </a:p>
          </p:txBody>
        </p:sp>
        <p:sp>
          <p:nvSpPr>
            <p:cNvPr id="33" name="Rectangle 10"/>
            <p:cNvSpPr>
              <a:spLocks noChangeArrowheads="1"/>
            </p:cNvSpPr>
            <p:nvPr/>
          </p:nvSpPr>
          <p:spPr>
            <a:xfrm>
              <a:off x="2694" y="1474"/>
              <a:ext cx="184" cy="52"/>
            </a:xfrm>
            <a:prstGeom prst="rect">
              <a:avLst/>
            </a:prstGeom>
            <a:solidFill>
              <a:srgbClr val="333333"/>
            </a:solidFill>
            <a:ln>
              <a:noFill/>
            </a:ln>
          </p:spPr>
          <p:txBody>
            <a:bodyPr vert="horz" wrap="square" lIns="91440" tIns="45720" rIns="91440" bIns="45720" numCol="1" anchor="t" anchorCtr="0"/>
            <a:lstStyle/>
            <a:p>
              <a:endParaRPr lang="zh-CN"/>
            </a:p>
          </p:txBody>
        </p:sp>
        <p:sp>
          <p:nvSpPr>
            <p:cNvPr id="34" name="Rectangle 11"/>
            <p:cNvSpPr>
              <a:spLocks noChangeArrowheads="1"/>
            </p:cNvSpPr>
            <p:nvPr/>
          </p:nvSpPr>
          <p:spPr>
            <a:xfrm>
              <a:off x="2694" y="1352"/>
              <a:ext cx="245" cy="52"/>
            </a:xfrm>
            <a:prstGeom prst="rect">
              <a:avLst/>
            </a:prstGeom>
            <a:solidFill>
              <a:srgbClr val="333333"/>
            </a:solidFill>
            <a:ln>
              <a:noFill/>
            </a:ln>
          </p:spPr>
          <p:txBody>
            <a:bodyPr vert="horz" wrap="square" lIns="91440" tIns="45720" rIns="91440" bIns="45720" numCol="1" anchor="t" anchorCtr="0"/>
            <a:lstStyle/>
            <a:p>
              <a:endParaRPr lang="zh-CN"/>
            </a:p>
          </p:txBody>
        </p:sp>
        <p:sp>
          <p:nvSpPr>
            <p:cNvPr id="35" name="Freeform 12"/>
            <p:cNvSpPr>
              <a:spLocks noEditPoints="1"/>
            </p:cNvSpPr>
            <p:nvPr/>
          </p:nvSpPr>
          <p:spPr>
            <a:xfrm>
              <a:off x="2968" y="1381"/>
              <a:ext cx="187" cy="606"/>
            </a:xfrm>
            <a:custGeom>
              <a:avLst/>
              <a:gdLst/>
              <a:ahLst/>
              <a:cxnLst/>
              <a:rect l="0" t="0" r="r" b="b"/>
              <a:pathLst>
                <a:path w="187" h="606">
                  <a:moveTo>
                    <a:pt x="0" y="92"/>
                  </a:moveTo>
                  <a:cubicBezTo>
                    <a:pt x="0" y="537"/>
                    <a:pt x="0" y="537"/>
                    <a:pt x="0" y="537"/>
                  </a:cubicBezTo>
                  <a:cubicBezTo>
                    <a:pt x="0" y="574"/>
                    <a:pt x="32" y="606"/>
                    <a:pt x="70" y="606"/>
                  </a:cubicBezTo>
                  <a:cubicBezTo>
                    <a:pt x="117" y="606"/>
                    <a:pt x="117" y="606"/>
                    <a:pt x="117" y="606"/>
                  </a:cubicBezTo>
                  <a:cubicBezTo>
                    <a:pt x="156" y="606"/>
                    <a:pt x="187" y="574"/>
                    <a:pt x="187" y="537"/>
                  </a:cubicBezTo>
                  <a:cubicBezTo>
                    <a:pt x="187" y="92"/>
                    <a:pt x="187" y="92"/>
                    <a:pt x="187" y="92"/>
                  </a:cubicBezTo>
                  <a:cubicBezTo>
                    <a:pt x="94" y="0"/>
                    <a:pt x="94" y="0"/>
                    <a:pt x="94" y="0"/>
                  </a:cubicBezTo>
                  <a:lnTo>
                    <a:pt x="0" y="92"/>
                  </a:lnTo>
                  <a:close/>
                  <a:moveTo>
                    <a:pt x="133" y="537"/>
                  </a:moveTo>
                  <a:cubicBezTo>
                    <a:pt x="133" y="545"/>
                    <a:pt x="127" y="552"/>
                    <a:pt x="117" y="552"/>
                  </a:cubicBezTo>
                  <a:cubicBezTo>
                    <a:pt x="70" y="552"/>
                    <a:pt x="70" y="552"/>
                    <a:pt x="70" y="552"/>
                  </a:cubicBezTo>
                  <a:cubicBezTo>
                    <a:pt x="61" y="552"/>
                    <a:pt x="54" y="545"/>
                    <a:pt x="54" y="537"/>
                  </a:cubicBezTo>
                  <a:cubicBezTo>
                    <a:pt x="54" y="114"/>
                    <a:pt x="54" y="114"/>
                    <a:pt x="54" y="114"/>
                  </a:cubicBezTo>
                  <a:cubicBezTo>
                    <a:pt x="94" y="75"/>
                    <a:pt x="94" y="75"/>
                    <a:pt x="94" y="75"/>
                  </a:cubicBezTo>
                  <a:cubicBezTo>
                    <a:pt x="133" y="114"/>
                    <a:pt x="133" y="114"/>
                    <a:pt x="133" y="114"/>
                  </a:cubicBezTo>
                  <a:lnTo>
                    <a:pt x="133" y="537"/>
                  </a:lnTo>
                  <a:close/>
                </a:path>
              </a:pathLst>
            </a:custGeom>
            <a:solidFill>
              <a:srgbClr val="333333"/>
            </a:solidFill>
            <a:ln>
              <a:noFill/>
            </a:ln>
          </p:spPr>
          <p:txBody>
            <a:bodyPr vert="horz" wrap="square" lIns="91440" tIns="45720" rIns="91440" bIns="45720" numCol="1" anchor="t" anchorCtr="0"/>
            <a:lstStyle/>
            <a:p>
              <a:endParaRPr lang="zh-CN"/>
            </a:p>
          </p:txBody>
        </p:sp>
      </p:grpSp>
      <p:sp>
        <p:nvSpPr>
          <p:cNvPr id="39" name="矩形 38"/>
          <p:cNvSpPr/>
          <p:nvPr/>
        </p:nvSpPr>
        <p:spPr>
          <a:xfrm>
            <a:off x="-9336"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pic>
        <p:nvPicPr>
          <p:cNvPr id="40" name="图片 39"/>
          <p:cNvPicPr>
            <a:picLocks noChangeAspect="1"/>
          </p:cNvPicPr>
          <p:nvPr/>
        </p:nvPicPr>
        <p:blipFill>
          <a:blip r:embed="rId3"/>
          <a:stretch/>
        </p:blipFill>
        <p:spPr>
          <a:xfrm>
            <a:off x="4214406" y="88296"/>
            <a:ext cx="3978545" cy="2985894"/>
          </a:xfrm>
          <a:prstGeom prst="rect">
            <a:avLst/>
          </a:prstGeom>
          <a:effectLst>
            <a:softEdge rad="38100"/>
          </a:effectLst>
        </p:spPr>
      </p:pic>
      <p:sp>
        <p:nvSpPr>
          <p:cNvPr id="41" name="文本框 40"/>
          <p:cNvSpPr txBox="1"/>
          <p:nvPr/>
        </p:nvSpPr>
        <p:spPr>
          <a:xfrm>
            <a:off x="545910" y="774764"/>
            <a:ext cx="3841750" cy="1797050"/>
          </a:xfrm>
          <a:prstGeom prst="rect">
            <a:avLst/>
          </a:prstGeom>
          <a:ln w="12700">
            <a:prstDash val="solid"/>
          </a:ln>
        </p:spPr>
        <p:txBody>
          <a:bodyPr>
            <a:spAutoFit/>
          </a:bodyPr>
          <a:lstStyle/>
          <a:p>
            <a:r>
              <a:rPr lang="en-US" sz="2800"/>
              <a:t>accuracy: 0.833333
error rate: 0.166666
precision: 0.836218
recall: 0.833892</a:t>
            </a:r>
          </a:p>
        </p:txBody>
      </p:sp>
      <p:sp>
        <p:nvSpPr>
          <p:cNvPr id="42" name="文本框 41"/>
          <p:cNvSpPr txBox="1"/>
          <p:nvPr/>
        </p:nvSpPr>
        <p:spPr>
          <a:xfrm>
            <a:off x="236725" y="3265733"/>
            <a:ext cx="8280400" cy="1739900"/>
          </a:xfrm>
          <a:prstGeom prst="rect">
            <a:avLst/>
          </a:prstGeom>
          <a:ln w="12700">
            <a:prstDash val="solid"/>
          </a:ln>
        </p:spPr>
        <p:txBody>
          <a:bodyPr>
            <a:spAutoFit/>
          </a:bodyPr>
          <a:lstStyle/>
          <a:p>
            <a:r>
              <a:rPr lang="zh-CN"/>
              <a:t>最终结果准确率为</a:t>
            </a:r>
            <a:r>
              <a:rPr lang="en-US"/>
              <a:t>83.33%</a:t>
            </a:r>
            <a:r>
              <a:rPr lang="zh-CN"/>
              <a:t>，由于使用</a:t>
            </a:r>
            <a:r>
              <a:rPr lang="en-US"/>
              <a:t>VGG16</a:t>
            </a:r>
            <a:r>
              <a:rPr lang="zh-CN"/>
              <a:t>网络和训练集较大、输出结果较多导致训练较慢，若需要进一步提升还需要大量时间来进行提升。从混淆矩阵中可以看出一些有意思的东西，老鼠和龙的识别成功率较低，可能训练集中的图像风格不一，同一类别中都有较大的差别。牛也有可能识别为羊，马有可能识别成牛，因为这三类动物相似度较高。识别成功率较高的是猪和鸡，可能因为形态和颜色与其他种类的动物具有较大的差别。</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结果展示</a:t>
            </a:r>
          </a:p>
        </p:txBody>
      </p:sp>
      <p:sp>
        <p:nvSpPr>
          <p:cNvPr id="12" name="矩形 11"/>
          <p:cNvSpPr/>
          <p:nvPr/>
        </p:nvSpPr>
        <p:spPr>
          <a:xfrm>
            <a:off x="560653" y="499042"/>
            <a:ext cx="1308100" cy="247650"/>
          </a:xfrm>
          <a:prstGeom prst="rect">
            <a:avLst/>
          </a:prstGeom>
        </p:spPr>
        <p:txBody>
          <a:bodyPr wrap="none">
            <a:spAutoFit/>
          </a:bodyPr>
          <a:lstStyle/>
          <a:p>
            <a:pPr marL="0" indent="0" algn="l" defTabSz="228600">
              <a:lnSpc>
                <a:spcPct val="100000"/>
              </a:lnSpc>
              <a:buNone/>
            </a:pPr>
            <a:r>
              <a:rPr lang="en-US" sz="1050" b="0" i="0" strike="noStrike" spc="0">
                <a:solidFill>
                  <a:srgbClr val="404040"/>
                </a:solidFill>
                <a:latin typeface="思源黑体 Light"/>
                <a:ea typeface="思源黑体 Light"/>
              </a:rPr>
              <a:t>Achievement display</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82" name="文本框 81"/>
          <p:cNvSpPr txBox="1"/>
          <p:nvPr/>
        </p:nvSpPr>
        <p:spPr>
          <a:xfrm>
            <a:off x="5186728" y="1143613"/>
            <a:ext cx="1193800" cy="400050"/>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2000" b="1" i="0" strike="noStrike" spc="0">
                <a:ln/>
                <a:solidFill>
                  <a:srgbClr val="595959"/>
                </a:solidFill>
                <a:latin typeface="思源黑体 Regular"/>
                <a:ea typeface="思源黑体 Regular"/>
              </a:rPr>
              <a:t>结果展示</a:t>
            </a:r>
          </a:p>
        </p:txBody>
      </p:sp>
      <p:sp>
        <p:nvSpPr>
          <p:cNvPr id="86" name="Freeform 5"/>
          <p:cNvSpPr/>
          <p:nvPr/>
        </p:nvSpPr>
        <p:spPr>
          <a:xfrm>
            <a:off x="4397508" y="1099626"/>
            <a:ext cx="596374" cy="692624"/>
          </a:xfrm>
          <a:custGeom>
            <a:avLst/>
            <a:gdLst/>
            <a:ahLst/>
            <a:cxnLst/>
            <a:rect l="0" t="0" r="r" b="b"/>
            <a:pathLst>
              <a:path w="596374" h="692624">
                <a:moveTo>
                  <a:pt x="596374" y="519007"/>
                </a:moveTo>
                <a:lnTo>
                  <a:pt x="596374" y="172695"/>
                </a:lnTo>
                <a:lnTo>
                  <a:pt x="296115" y="0"/>
                </a:lnTo>
                <a:lnTo>
                  <a:pt x="0" y="174998"/>
                </a:lnTo>
                <a:lnTo>
                  <a:pt x="0" y="521310"/>
                </a:lnTo>
                <a:lnTo>
                  <a:pt x="296115" y="692624"/>
                </a:lnTo>
                <a:lnTo>
                  <a:pt x="596374" y="519007"/>
                </a:lnTo>
                <a:close/>
              </a:path>
            </a:pathLst>
          </a:custGeom>
          <a:solidFill>
            <a:schemeClr val="bg1"/>
          </a:solidFill>
          <a:ln>
            <a:noFill/>
          </a:ln>
          <a:effectLst>
            <a:outerShdw blurRad="127000" dist="101600" dir="5400000" algn="t" rotWithShape="0">
              <a:srgbClr val="000000">
                <a:alpha val="40000"/>
              </a:srgbClr>
            </a:outerShdw>
          </a:effectLst>
        </p:spPr>
        <p:txBody>
          <a:bodyPr vert="horz" wrap="square" lIns="91440" tIns="45720" rIns="91440" bIns="45720" numCol="1" anchor="t" anchorCtr="0"/>
          <a:lstStyle/>
          <a:p>
            <a:endParaRPr lang="zh-CN"/>
          </a:p>
        </p:txBody>
      </p:sp>
      <p:sp>
        <p:nvSpPr>
          <p:cNvPr id="87" name="Freeform 5"/>
          <p:cNvSpPr/>
          <p:nvPr/>
        </p:nvSpPr>
        <p:spPr>
          <a:xfrm>
            <a:off x="885099" y="1099626"/>
            <a:ext cx="2711955" cy="3149643"/>
          </a:xfrm>
          <a:custGeom>
            <a:avLst/>
            <a:gdLst/>
            <a:ahLst/>
            <a:cxnLst/>
            <a:rect l="0" t="0" r="r" b="b"/>
            <a:pathLst>
              <a:path w="2711955" h="3149643">
                <a:moveTo>
                  <a:pt x="2711955" y="2360138"/>
                </a:moveTo>
                <a:lnTo>
                  <a:pt x="2711955" y="785317"/>
                </a:lnTo>
                <a:lnTo>
                  <a:pt x="1346554" y="0"/>
                </a:lnTo>
                <a:lnTo>
                  <a:pt x="0" y="795787"/>
                </a:lnTo>
                <a:lnTo>
                  <a:pt x="0" y="2370609"/>
                </a:lnTo>
                <a:lnTo>
                  <a:pt x="1346554" y="3149643"/>
                </a:lnTo>
                <a:lnTo>
                  <a:pt x="2711955" y="2360138"/>
                </a:lnTo>
                <a:close/>
              </a:path>
            </a:pathLst>
          </a:custGeom>
          <a:blipFill rotWithShape="1">
            <a:blip r:embed="rId2"/>
            <a:stretch/>
          </a:blipFill>
          <a:ln>
            <a:noFill/>
          </a:ln>
        </p:spPr>
        <p:txBody>
          <a:bodyPr vert="horz" wrap="square" lIns="91440" tIns="45720" rIns="91440" bIns="45720" numCol="1" anchor="t" anchorCtr="0"/>
          <a:lstStyle/>
          <a:p>
            <a:endParaRPr lang="zh-CN"/>
          </a:p>
        </p:txBody>
      </p:sp>
      <p:sp>
        <p:nvSpPr>
          <p:cNvPr id="89" name="Freeform 5"/>
          <p:cNvSpPr/>
          <p:nvPr/>
        </p:nvSpPr>
        <p:spPr>
          <a:xfrm>
            <a:off x="3440040" y="1135664"/>
            <a:ext cx="558219" cy="648312"/>
          </a:xfrm>
          <a:custGeom>
            <a:avLst/>
            <a:gdLst/>
            <a:ahLst/>
            <a:cxnLst/>
            <a:rect l="0" t="0" r="r" b="b"/>
            <a:pathLst>
              <a:path w="558219" h="648312">
                <a:moveTo>
                  <a:pt x="558219" y="485803"/>
                </a:moveTo>
                <a:lnTo>
                  <a:pt x="558219" y="161647"/>
                </a:lnTo>
                <a:lnTo>
                  <a:pt x="277170" y="0"/>
                </a:lnTo>
                <a:lnTo>
                  <a:pt x="0" y="163802"/>
                </a:lnTo>
                <a:lnTo>
                  <a:pt x="0" y="487958"/>
                </a:lnTo>
                <a:lnTo>
                  <a:pt x="277170" y="648312"/>
                </a:lnTo>
                <a:lnTo>
                  <a:pt x="558219" y="485803"/>
                </a:lnTo>
                <a:close/>
              </a:path>
            </a:pathLst>
          </a:custGeom>
          <a:solidFill>
            <a:schemeClr val="tx1">
              <a:lumMod val="75000"/>
              <a:lumOff val="25000"/>
            </a:schemeClr>
          </a:solidFill>
          <a:ln>
            <a:noFill/>
          </a:ln>
        </p:spPr>
        <p:txBody>
          <a:bodyPr vert="horz" wrap="square" lIns="91440" tIns="45720" rIns="91440" bIns="45720" numCol="1" anchor="t" anchorCtr="0"/>
          <a:lstStyle/>
          <a:p>
            <a:endParaRPr lang="zh-CN"/>
          </a:p>
        </p:txBody>
      </p:sp>
      <p:sp>
        <p:nvSpPr>
          <p:cNvPr id="90" name="Freeform 5"/>
          <p:cNvSpPr/>
          <p:nvPr/>
        </p:nvSpPr>
        <p:spPr>
          <a:xfrm>
            <a:off x="743641" y="3821304"/>
            <a:ext cx="538311" cy="625190"/>
          </a:xfrm>
          <a:custGeom>
            <a:avLst/>
            <a:gdLst/>
            <a:ahLst/>
            <a:cxnLst/>
            <a:rect l="0" t="0" r="r" b="b"/>
            <a:pathLst>
              <a:path w="538311" h="625190">
                <a:moveTo>
                  <a:pt x="538311" y="468477"/>
                </a:moveTo>
                <a:lnTo>
                  <a:pt x="538311" y="155882"/>
                </a:lnTo>
                <a:lnTo>
                  <a:pt x="267285" y="0"/>
                </a:lnTo>
                <a:lnTo>
                  <a:pt x="0" y="157960"/>
                </a:lnTo>
                <a:lnTo>
                  <a:pt x="0" y="470555"/>
                </a:lnTo>
                <a:lnTo>
                  <a:pt x="267285" y="625190"/>
                </a:lnTo>
                <a:lnTo>
                  <a:pt x="538311" y="468477"/>
                </a:lnTo>
                <a:close/>
              </a:path>
            </a:pathLst>
          </a:custGeom>
          <a:solidFill>
            <a:schemeClr val="tx1">
              <a:lumMod val="75000"/>
              <a:lumOff val="25000"/>
            </a:schemeClr>
          </a:solidFill>
          <a:ln>
            <a:noFill/>
          </a:ln>
        </p:spPr>
        <p:txBody>
          <a:bodyPr vert="horz" wrap="square" lIns="91440" tIns="45720" rIns="91440" bIns="45720" numCol="1" anchor="t" anchorCtr="0"/>
          <a:lstStyle/>
          <a:p>
            <a:endParaRPr lang="zh-CN"/>
          </a:p>
        </p:txBody>
      </p:sp>
      <p:sp>
        <p:nvSpPr>
          <p:cNvPr id="91" name="Freeform 5"/>
          <p:cNvSpPr/>
          <p:nvPr/>
        </p:nvSpPr>
        <p:spPr>
          <a:xfrm>
            <a:off x="3146182" y="3812339"/>
            <a:ext cx="394877" cy="458607"/>
          </a:xfrm>
          <a:custGeom>
            <a:avLst/>
            <a:gdLst/>
            <a:ahLst/>
            <a:cxnLst/>
            <a:rect l="0" t="0" r="r" b="b"/>
            <a:pathLst>
              <a:path w="394877" h="458607">
                <a:moveTo>
                  <a:pt x="394877" y="343650"/>
                </a:moveTo>
                <a:lnTo>
                  <a:pt x="394877" y="114347"/>
                </a:lnTo>
                <a:lnTo>
                  <a:pt x="196066" y="0"/>
                </a:lnTo>
                <a:lnTo>
                  <a:pt x="0" y="115871"/>
                </a:lnTo>
                <a:lnTo>
                  <a:pt x="0" y="345175"/>
                </a:lnTo>
                <a:lnTo>
                  <a:pt x="196066" y="458607"/>
                </a:lnTo>
                <a:lnTo>
                  <a:pt x="394877" y="343650"/>
                </a:lnTo>
                <a:close/>
              </a:path>
            </a:pathLst>
          </a:custGeom>
          <a:solidFill>
            <a:schemeClr val="tx1">
              <a:lumMod val="75000"/>
              <a:lumOff val="25000"/>
            </a:schemeClr>
          </a:solidFill>
          <a:ln>
            <a:noFill/>
          </a:ln>
        </p:spPr>
        <p:txBody>
          <a:bodyPr vert="horz" wrap="square" lIns="91440" tIns="45720" rIns="91440" bIns="45720" numCol="1" anchor="t" anchorCtr="0"/>
          <a:lstStyle/>
          <a:p>
            <a:endParaRPr lang="zh-CN"/>
          </a:p>
        </p:txBody>
      </p:sp>
      <p:grpSp>
        <p:nvGrpSpPr>
          <p:cNvPr id="29" name="Group 20"/>
          <p:cNvGrpSpPr>
            <a:grpSpLocks noChangeAspect="1"/>
          </p:cNvGrpSpPr>
          <p:nvPr/>
        </p:nvGrpSpPr>
        <p:grpSpPr>
          <a:xfrm>
            <a:off x="4494490" y="1295254"/>
            <a:ext cx="402411" cy="301368"/>
            <a:chOff x="2423" y="1278"/>
            <a:chExt cx="912" cy="683"/>
          </a:xfrm>
        </p:grpSpPr>
        <p:sp>
          <p:nvSpPr>
            <p:cNvPr id="30" name="Freeform 21"/>
            <p:cNvSpPr/>
            <p:nvPr/>
          </p:nvSpPr>
          <p:spPr>
            <a:xfrm>
              <a:off x="2746" y="1582"/>
              <a:ext cx="265" cy="281"/>
            </a:xfrm>
            <a:custGeom>
              <a:avLst/>
              <a:gdLst/>
              <a:ahLst/>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rgbClr val="333333"/>
            </a:solidFill>
            <a:ln>
              <a:noFill/>
            </a:ln>
          </p:spPr>
          <p:txBody>
            <a:bodyPr vert="horz" wrap="square" lIns="91440" tIns="45720" rIns="91440" bIns="45720" numCol="1" anchor="t" anchorCtr="0"/>
            <a:lstStyle/>
            <a:p>
              <a:endParaRPr lang="zh-CN"/>
            </a:p>
          </p:txBody>
        </p:sp>
        <p:sp>
          <p:nvSpPr>
            <p:cNvPr id="31" name="Freeform 22"/>
            <p:cNvSpPr>
              <a:spLocks noEditPoints="1"/>
            </p:cNvSpPr>
            <p:nvPr/>
          </p:nvSpPr>
          <p:spPr>
            <a:xfrm>
              <a:off x="2423" y="1278"/>
              <a:ext cx="912" cy="683"/>
            </a:xfrm>
            <a:custGeom>
              <a:avLst/>
              <a:gdLst/>
              <a:ahLst/>
              <a:cxnLst/>
              <a:rect l="0" t="0" r="r" b="b"/>
              <a:pathLst>
                <a:path w="912" h="683">
                  <a:moveTo>
                    <a:pt x="845" y="292"/>
                  </a:moveTo>
                  <a:cubicBezTo>
                    <a:pt x="807" y="255"/>
                    <a:pt x="759" y="232"/>
                    <a:pt x="707" y="226"/>
                  </a:cubicBezTo>
                  <a:cubicBezTo>
                    <a:pt x="701" y="169"/>
                    <a:pt x="676" y="115"/>
                    <a:pt x="635" y="74"/>
                  </a:cubicBezTo>
                  <a:cubicBezTo>
                    <a:pt x="587" y="27"/>
                    <a:pt x="524" y="0"/>
                    <a:pt x="457" y="0"/>
                  </a:cubicBezTo>
                  <a:cubicBezTo>
                    <a:pt x="388" y="0"/>
                    <a:pt x="326" y="27"/>
                    <a:pt x="278" y="74"/>
                  </a:cubicBezTo>
                  <a:cubicBezTo>
                    <a:pt x="236" y="115"/>
                    <a:pt x="211" y="169"/>
                    <a:pt x="205" y="226"/>
                  </a:cubicBezTo>
                  <a:cubicBezTo>
                    <a:pt x="153" y="232"/>
                    <a:pt x="105" y="255"/>
                    <a:pt x="67" y="292"/>
                  </a:cubicBezTo>
                  <a:cubicBezTo>
                    <a:pt x="24" y="335"/>
                    <a:pt x="0" y="393"/>
                    <a:pt x="0" y="455"/>
                  </a:cubicBezTo>
                  <a:cubicBezTo>
                    <a:pt x="0" y="515"/>
                    <a:pt x="24" y="572"/>
                    <a:pt x="67" y="616"/>
                  </a:cubicBezTo>
                  <a:cubicBezTo>
                    <a:pt x="111" y="659"/>
                    <a:pt x="168" y="683"/>
                    <a:pt x="231" y="683"/>
                  </a:cubicBezTo>
                  <a:cubicBezTo>
                    <a:pt x="682" y="683"/>
                    <a:pt x="682" y="683"/>
                    <a:pt x="682" y="683"/>
                  </a:cubicBezTo>
                  <a:cubicBezTo>
                    <a:pt x="744" y="683"/>
                    <a:pt x="802" y="659"/>
                    <a:pt x="845" y="616"/>
                  </a:cubicBezTo>
                  <a:cubicBezTo>
                    <a:pt x="889" y="572"/>
                    <a:pt x="912" y="515"/>
                    <a:pt x="912" y="455"/>
                  </a:cubicBezTo>
                  <a:cubicBezTo>
                    <a:pt x="912" y="393"/>
                    <a:pt x="889" y="335"/>
                    <a:pt x="845" y="292"/>
                  </a:cubicBezTo>
                  <a:close/>
                  <a:moveTo>
                    <a:pt x="682" y="630"/>
                  </a:moveTo>
                  <a:cubicBezTo>
                    <a:pt x="231" y="630"/>
                    <a:pt x="231" y="630"/>
                    <a:pt x="231" y="630"/>
                  </a:cubicBezTo>
                  <a:cubicBezTo>
                    <a:pt x="133" y="630"/>
                    <a:pt x="54" y="551"/>
                    <a:pt x="54" y="455"/>
                  </a:cubicBezTo>
                  <a:cubicBezTo>
                    <a:pt x="54" y="357"/>
                    <a:pt x="133" y="278"/>
                    <a:pt x="230" y="278"/>
                  </a:cubicBezTo>
                  <a:cubicBezTo>
                    <a:pt x="258" y="278"/>
                    <a:pt x="258" y="278"/>
                    <a:pt x="258" y="278"/>
                  </a:cubicBezTo>
                  <a:cubicBezTo>
                    <a:pt x="258" y="252"/>
                    <a:pt x="258" y="252"/>
                    <a:pt x="258" y="252"/>
                  </a:cubicBezTo>
                  <a:cubicBezTo>
                    <a:pt x="258" y="252"/>
                    <a:pt x="258" y="252"/>
                    <a:pt x="258" y="252"/>
                  </a:cubicBezTo>
                  <a:cubicBezTo>
                    <a:pt x="258" y="142"/>
                    <a:pt x="347" y="53"/>
                    <a:pt x="457" y="53"/>
                  </a:cubicBezTo>
                  <a:cubicBezTo>
                    <a:pt x="565" y="53"/>
                    <a:pt x="654" y="142"/>
                    <a:pt x="654" y="250"/>
                  </a:cubicBezTo>
                  <a:cubicBezTo>
                    <a:pt x="654" y="252"/>
                    <a:pt x="654" y="252"/>
                    <a:pt x="654" y="252"/>
                  </a:cubicBezTo>
                  <a:cubicBezTo>
                    <a:pt x="654" y="278"/>
                    <a:pt x="654" y="278"/>
                    <a:pt x="654" y="278"/>
                  </a:cubicBezTo>
                  <a:cubicBezTo>
                    <a:pt x="681" y="278"/>
                    <a:pt x="681" y="278"/>
                    <a:pt x="681" y="278"/>
                  </a:cubicBezTo>
                  <a:cubicBezTo>
                    <a:pt x="682" y="278"/>
                    <a:pt x="682" y="278"/>
                    <a:pt x="682" y="278"/>
                  </a:cubicBezTo>
                  <a:cubicBezTo>
                    <a:pt x="780" y="278"/>
                    <a:pt x="860" y="357"/>
                    <a:pt x="860" y="455"/>
                  </a:cubicBezTo>
                  <a:cubicBezTo>
                    <a:pt x="860" y="551"/>
                    <a:pt x="780" y="630"/>
                    <a:pt x="682" y="630"/>
                  </a:cubicBezTo>
                  <a:close/>
                </a:path>
              </a:pathLst>
            </a:custGeom>
            <a:solidFill>
              <a:srgbClr val="333333"/>
            </a:solidFill>
            <a:ln>
              <a:noFill/>
            </a:ln>
          </p:spPr>
          <p:txBody>
            <a:bodyPr vert="horz" wrap="square" lIns="91440" tIns="45720" rIns="91440" bIns="45720" numCol="1" anchor="t" anchorCtr="0"/>
            <a:lstStyle/>
            <a:p>
              <a:endParaRPr lang="zh-CN"/>
            </a:p>
          </p:txBody>
        </p:sp>
      </p:grpSp>
      <p:sp>
        <p:nvSpPr>
          <p:cNvPr id="92" name="文本框 91"/>
          <p:cNvSpPr txBox="1"/>
          <p:nvPr/>
        </p:nvSpPr>
        <p:spPr>
          <a:xfrm>
            <a:off x="5186728" y="1930464"/>
            <a:ext cx="3302957" cy="641350"/>
          </a:xfrm>
          <a:prstGeom prst="rect">
            <a:avLst/>
          </a:prstGeom>
          <a:ln w="6350">
            <a:prstDash val="solid"/>
          </a:ln>
        </p:spPr>
        <p:txBody>
          <a:bodyPr>
            <a:spAutoFit/>
          </a:bodyPr>
          <a:lstStyle/>
          <a:p>
            <a:r>
              <a:rPr>
                <a:hlinkClick r:id="rId3"/>
              </a:rPr>
              <a:t>https://aistudio.baidu.com/aistudio/projectdetail/4216249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34454" y="1652698"/>
            <a:ext cx="5309718" cy="829945"/>
          </a:xfrm>
          <a:prstGeom prst="rect">
            <a:avLst/>
          </a:prstGeom>
        </p:spPr>
        <p:txBody>
          <a:bodyPr wrap="square">
            <a:spAutoFit/>
          </a:bodyPr>
          <a:lstStyle/>
          <a:p>
            <a:pPr algn="r"/>
            <a:r>
              <a:rPr lang="en-US" sz="4800" b="1">
                <a:solidFill>
                  <a:schemeClr val="tx1">
                    <a:lumMod val="75000"/>
                    <a:lumOff val="25000"/>
                  </a:schemeClr>
                </a:solidFill>
                <a:latin typeface="思源黑体 Light"/>
                <a:ea typeface="思源黑体 Light"/>
              </a:rPr>
              <a:t>PART TWO</a:t>
            </a:r>
          </a:p>
        </p:txBody>
      </p:sp>
      <p:sp>
        <p:nvSpPr>
          <p:cNvPr id="6" name="矩形 31"/>
          <p:cNvSpPr/>
          <p:nvPr/>
        </p:nvSpPr>
        <p:spPr>
          <a:xfrm>
            <a:off x="4215802" y="2996993"/>
            <a:ext cx="4641850" cy="635000"/>
          </a:xfrm>
          <a:prstGeom prst="rect">
            <a:avLst/>
          </a:prstGeom>
        </p:spPr>
        <p:txBody>
          <a:bodyPr wrap="square">
            <a:spAutoFit/>
          </a:bodyPr>
          <a:lstStyle/>
          <a:p>
            <a:pPr lvl="0" algn="r">
              <a:lnSpc>
                <a:spcPct val="150000"/>
              </a:lnSpc>
            </a:pPr>
            <a:r>
              <a:rPr lang="zh-CN" sz="2400">
                <a:solidFill>
                  <a:srgbClr val="595959"/>
                </a:solidFill>
                <a:latin typeface="思源黑体 Regular"/>
                <a:ea typeface="思源黑体 Regular"/>
              </a:rPr>
              <a:t>何毅</a:t>
            </a:r>
          </a:p>
        </p:txBody>
      </p:sp>
      <p:sp>
        <p:nvSpPr>
          <p:cNvPr id="7" name="文本框 9"/>
          <p:cNvSpPr txBox="1">
            <a:spLocks noChangeArrowheads="1"/>
          </p:cNvSpPr>
          <p:nvPr/>
        </p:nvSpPr>
        <p:spPr>
          <a:xfrm>
            <a:off x="856652" y="2428044"/>
            <a:ext cx="800100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数据集规模，训练集（验证集）、测试集样本分配</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stretch/>
        </p:blipFill>
        <p:spPr>
          <a:xfrm>
            <a:off x="6536358" y="2265103"/>
            <a:ext cx="2504385" cy="2024927"/>
          </a:xfrm>
          <a:prstGeom prst="rect">
            <a:avLst/>
          </a:prstGeom>
        </p:spPr>
      </p:pic>
      <p:pic>
        <p:nvPicPr>
          <p:cNvPr id="24" name="图片 23"/>
          <p:cNvPicPr>
            <a:picLocks noChangeAspect="1"/>
          </p:cNvPicPr>
          <p:nvPr/>
        </p:nvPicPr>
        <p:blipFill>
          <a:blip r:embed="rId3"/>
          <a:stretch/>
        </p:blipFill>
        <p:spPr>
          <a:xfrm>
            <a:off x="6536358" y="2913132"/>
            <a:ext cx="2504385" cy="2024927"/>
          </a:xfrm>
          <a:prstGeom prst="rect">
            <a:avLst/>
          </a:prstGeom>
        </p:spPr>
      </p:pic>
      <p:sp>
        <p:nvSpPr>
          <p:cNvPr id="11" name="文本框 10"/>
          <p:cNvSpPr txBox="1">
            <a:spLocks noChangeArrowheads="1"/>
          </p:cNvSpPr>
          <p:nvPr/>
        </p:nvSpPr>
        <p:spPr>
          <a:xfrm>
            <a:off x="836878" y="116683"/>
            <a:ext cx="3225800" cy="4508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数据集大小及样本分配</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文本框 24"/>
          <p:cNvSpPr txBox="1"/>
          <p:nvPr/>
        </p:nvSpPr>
        <p:spPr>
          <a:xfrm>
            <a:off x="545910" y="1380435"/>
            <a:ext cx="5638800" cy="635000"/>
          </a:xfrm>
          <a:prstGeom prst="rect">
            <a:avLst/>
          </a:prstGeom>
          <a:ln w="12700">
            <a:prstDash val="solid"/>
          </a:ln>
        </p:spPr>
        <p:txBody>
          <a:bodyPr>
            <a:spAutoFit/>
          </a:bodyPr>
          <a:lstStyle/>
          <a:p>
            <a:r>
              <a:rPr lang="zh-CN"/>
              <a:t>数据集来自</a:t>
            </a:r>
            <a:r>
              <a:rPr lang="en-US"/>
              <a:t>paddlepaddle</a:t>
            </a:r>
            <a:r>
              <a:rPr lang="zh-CN"/>
              <a:t>的公开数据集，包含十二生肖共</a:t>
            </a:r>
            <a:r>
              <a:rPr lang="en-US"/>
              <a:t>12</a:t>
            </a:r>
            <a:r>
              <a:rPr lang="zh-CN"/>
              <a:t>种动物，压缩包约</a:t>
            </a:r>
            <a:r>
              <a:rPr lang="en-US"/>
              <a:t>2.2G</a:t>
            </a:r>
            <a:r>
              <a:rPr lang="zh-CN"/>
              <a:t>，包含</a:t>
            </a:r>
            <a:r>
              <a:rPr lang="en-US"/>
              <a:t>8336</a:t>
            </a:r>
            <a:r>
              <a:rPr lang="zh-CN"/>
              <a:t>张图片</a:t>
            </a:r>
          </a:p>
        </p:txBody>
      </p:sp>
      <p:pic>
        <p:nvPicPr>
          <p:cNvPr id="26" name="图片 25"/>
          <p:cNvPicPr>
            <a:picLocks noChangeAspect="1"/>
          </p:cNvPicPr>
          <p:nvPr/>
        </p:nvPicPr>
        <p:blipFill>
          <a:blip r:embed="rId4"/>
          <a:stretch/>
        </p:blipFill>
        <p:spPr>
          <a:xfrm>
            <a:off x="6508474" y="15875"/>
            <a:ext cx="2532270" cy="2245691"/>
          </a:xfrm>
          <a:prstGeom prst="rect">
            <a:avLst/>
          </a:prstGeom>
        </p:spPr>
      </p:pic>
      <p:pic>
        <p:nvPicPr>
          <p:cNvPr id="27" name="图片 26"/>
          <p:cNvPicPr>
            <a:picLocks noChangeAspect="1"/>
          </p:cNvPicPr>
          <p:nvPr/>
        </p:nvPicPr>
        <p:blipFill>
          <a:blip r:embed="rId5"/>
          <a:stretch/>
        </p:blipFill>
        <p:spPr>
          <a:xfrm>
            <a:off x="6536358" y="3577706"/>
            <a:ext cx="2504385" cy="2024927"/>
          </a:xfrm>
          <a:prstGeom prst="rect">
            <a:avLst/>
          </a:prstGeom>
        </p:spPr>
      </p:pic>
      <p:sp>
        <p:nvSpPr>
          <p:cNvPr id="28" name="文本框 27"/>
          <p:cNvSpPr txBox="1"/>
          <p:nvPr/>
        </p:nvSpPr>
        <p:spPr>
          <a:xfrm>
            <a:off x="545910" y="2617304"/>
            <a:ext cx="5562600" cy="361950"/>
          </a:xfrm>
          <a:prstGeom prst="rect">
            <a:avLst/>
          </a:prstGeom>
          <a:ln w="12700">
            <a:prstDash val="solid"/>
          </a:ln>
        </p:spPr>
        <p:txBody>
          <a:bodyPr>
            <a:spAutoFit/>
          </a:bodyPr>
          <a:lstStyle/>
          <a:p>
            <a:r>
              <a:rPr lang="zh-CN"/>
              <a:t>其中，训练集7096张，验证集639张，测试集601张</a:t>
            </a:r>
          </a:p>
        </p:txBody>
      </p:sp>
      <p:pic>
        <p:nvPicPr>
          <p:cNvPr id="29" name="图片 28"/>
          <p:cNvPicPr>
            <a:picLocks noChangeAspect="1"/>
          </p:cNvPicPr>
          <p:nvPr/>
        </p:nvPicPr>
        <p:blipFill>
          <a:blip r:embed="rId6"/>
          <a:stretch/>
        </p:blipFill>
        <p:spPr>
          <a:xfrm>
            <a:off x="64" y="3222349"/>
            <a:ext cx="6536295" cy="15833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2"/>
          <p:cNvGrpSpPr/>
          <p:nvPr/>
        </p:nvGrpSpPr>
        <p:grpSpPr>
          <a:xfrm>
            <a:off x="70961" y="116683"/>
            <a:ext cx="474949" cy="369504"/>
            <a:chOff x="115026" y="102359"/>
            <a:chExt cx="635656" cy="515316"/>
          </a:xfrm>
        </p:grpSpPr>
        <p:sp>
          <p:nvSpPr>
            <p:cNvPr id="4"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5"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6" name="文本框 10"/>
          <p:cNvSpPr txBox="1">
            <a:spLocks noChangeArrowheads="1"/>
          </p:cNvSpPr>
          <p:nvPr/>
        </p:nvSpPr>
        <p:spPr>
          <a:xfrm>
            <a:off x="748530" y="116683"/>
            <a:ext cx="1397000" cy="4508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标签标注</a:t>
            </a:r>
          </a:p>
        </p:txBody>
      </p:sp>
      <p:pic>
        <p:nvPicPr>
          <p:cNvPr id="7" name="图片 6"/>
          <p:cNvPicPr>
            <a:picLocks noChangeAspect="1"/>
          </p:cNvPicPr>
          <p:nvPr/>
        </p:nvPicPr>
        <p:blipFill>
          <a:blip r:embed="rId2"/>
          <a:stretch/>
        </p:blipFill>
        <p:spPr>
          <a:xfrm>
            <a:off x="3513915" y="64"/>
            <a:ext cx="5630148" cy="5143500"/>
          </a:xfrm>
          <a:prstGeom prst="rect">
            <a:avLst/>
          </a:prstGeom>
        </p:spPr>
      </p:pic>
      <p:sp>
        <p:nvSpPr>
          <p:cNvPr id="8" name="文本框 7"/>
          <p:cNvSpPr txBox="1"/>
          <p:nvPr/>
        </p:nvSpPr>
        <p:spPr>
          <a:xfrm>
            <a:off x="169333" y="1306286"/>
            <a:ext cx="3206750" cy="2825750"/>
          </a:xfrm>
          <a:prstGeom prst="rect">
            <a:avLst/>
          </a:prstGeom>
          <a:ln w="12700">
            <a:prstDash val="solid"/>
          </a:ln>
        </p:spPr>
        <p:txBody>
          <a:bodyPr>
            <a:spAutoFit/>
          </a:bodyPr>
          <a:lstStyle/>
          <a:p>
            <a:r>
              <a:rPr lang="zh-CN"/>
              <a:t>在训练时读取图片信息时使用了</a:t>
            </a:r>
            <a:r>
              <a:rPr lang="en-US"/>
              <a:t>python</a:t>
            </a:r>
            <a:r>
              <a:rPr lang="zh-CN"/>
              <a:t>的</a:t>
            </a:r>
            <a:r>
              <a:rPr lang="en-US"/>
              <a:t>io</a:t>
            </a:r>
            <a:r>
              <a:rPr lang="zh-CN"/>
              <a:t>流</a:t>
            </a:r>
          </a:p>
          <a:p>
            <a:endParaRPr lang="en-US"/>
          </a:p>
          <a:p>
            <a:r>
              <a:rPr lang="zh-CN"/>
              <a:t>如果在训练时使其读取，会需要比较多的额外时间。</a:t>
            </a:r>
          </a:p>
          <a:p>
            <a:endParaRPr lang="zh-CN"/>
          </a:p>
          <a:p>
            <a:r>
              <a:rPr lang="zh-CN"/>
              <a:t>所以我们预先进行标签标注，把图片相关信息以及标注存入</a:t>
            </a:r>
            <a:r>
              <a:rPr lang="en-US"/>
              <a:t>txt</a:t>
            </a:r>
            <a:r>
              <a:rPr lang="zh-CN"/>
              <a:t>文件中，训练时直接读取</a:t>
            </a:r>
            <a:r>
              <a:rPr lang="en-US"/>
              <a:t>txt</a:t>
            </a:r>
            <a:r>
              <a:rPr lang="zh-CN"/>
              <a:t>，可以节约很多训练时间</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701800" cy="4508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数据预处理</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73" name="矩形 72"/>
          <p:cNvSpPr/>
          <p:nvPr/>
        </p:nvSpPr>
        <p:spPr>
          <a:xfrm>
            <a:off x="4840176" y="2013586"/>
            <a:ext cx="3952879" cy="1060450"/>
          </a:xfrm>
          <a:prstGeom prst="rect">
            <a:avLst/>
          </a:prstGeom>
        </p:spPr>
        <p:txBody>
          <a:bodyPr wrap="square">
            <a:spAutoFit/>
          </a:bodyPr>
          <a:lstStyle/>
          <a:p>
            <a:pPr defTabSz="685800">
              <a:lnSpc>
                <a:spcPct val="150000"/>
              </a:lnSpc>
              <a:buClr>
                <a:srgbClr val="E7E6E6">
                  <a:lumMod val="10000"/>
                </a:srgbClr>
              </a:buClr>
            </a:pPr>
            <a:r>
              <a:rPr lang="zh-CN" sz="1050" b="0" i="0" u="none" strike="noStrike" kern="1200" spc="0" baseline="0">
                <a:ln>
                  <a:noFill/>
                </a:ln>
                <a:solidFill>
                  <a:schemeClr val="bg1"/>
                </a:solidFill>
                <a:latin typeface="思源黑体 Regular"/>
                <a:ea typeface="思源黑体 Regular"/>
              </a:rPr>
              <a:t>您的内容打在这里，或者通过复制您的文本后，在此框中选择粘贴，并选择只保留文字，建议使用微软雅黑字体。您的内容打在这里，或者通过复制您的文本后，在此框中选择粘贴，并选择只保留文字，建议使用微软雅黑字体。</a:t>
            </a:r>
          </a:p>
        </p:txBody>
      </p:sp>
      <p:sp>
        <p:nvSpPr>
          <p:cNvPr id="74" name="PA_矩形 8"/>
          <p:cNvSpPr/>
          <p:nvPr/>
        </p:nvSpPr>
        <p:spPr>
          <a:xfrm>
            <a:off x="4840177" y="1516559"/>
            <a:ext cx="2278980" cy="460375"/>
          </a:xfrm>
          <a:prstGeom prst="rect">
            <a:avLst/>
          </a:prstGeom>
          <a:noFill/>
        </p:spPr>
        <p:txBody>
          <a:bodyPr wrap="square">
            <a:spAutoFit/>
          </a:bodyPr>
          <a:lstStyle/>
          <a:p>
            <a:pPr lvl="0" defTabSz="685800"/>
            <a:r>
              <a:rPr lang="zh-CN" sz="2400" kern="0">
                <a:solidFill>
                  <a:schemeClr val="bg1"/>
                </a:solidFill>
                <a:latin typeface="思源黑体 Regular"/>
                <a:ea typeface="思源黑体 Regular"/>
              </a:rPr>
              <a:t>市场数据分析</a:t>
            </a:r>
          </a:p>
        </p:txBody>
      </p:sp>
      <p:sp>
        <p:nvSpPr>
          <p:cNvPr id="75" name="文本框 74"/>
          <p:cNvSpPr txBox="1"/>
          <p:nvPr/>
        </p:nvSpPr>
        <p:spPr>
          <a:xfrm>
            <a:off x="423743" y="3802449"/>
            <a:ext cx="2038350" cy="330200"/>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1600" b="1" i="0" strike="noStrike" spc="0">
                <a:ln/>
                <a:solidFill>
                  <a:srgbClr val="000000"/>
                </a:solidFill>
                <a:latin typeface="思源黑体 Regular"/>
                <a:ea typeface="思源黑体 Regular"/>
              </a:rPr>
              <a:t>VGG16网络输入要求</a:t>
            </a:r>
          </a:p>
        </p:txBody>
      </p:sp>
      <p:sp>
        <p:nvSpPr>
          <p:cNvPr id="76" name="矩形 75"/>
          <p:cNvSpPr/>
          <p:nvPr/>
        </p:nvSpPr>
        <p:spPr>
          <a:xfrm>
            <a:off x="423743" y="4083191"/>
            <a:ext cx="3625850" cy="908050"/>
          </a:xfrm>
          <a:prstGeom prst="rect">
            <a:avLst/>
          </a:prstGeom>
        </p:spPr>
        <p:txBody>
          <a:bodyPr wrap="square">
            <a:spAutoFit/>
          </a:bodyPr>
          <a:lstStyle/>
          <a:p>
            <a:pPr defTabSz="685800">
              <a:lnSpc>
                <a:spcPct val="150000"/>
              </a:lnSpc>
            </a:pPr>
            <a:r>
              <a:rPr lang="zh-CN" sz="1200" b="1">
                <a:solidFill>
                  <a:srgbClr val="000000"/>
                </a:solidFill>
                <a:latin typeface="PingFang SC"/>
                <a:ea typeface="PingFang SC"/>
              </a:rPr>
              <a:t>VGG16网络的输入为224*224的RGB图像，所以，需要将所有图像格式化为RGB并随机裁剪为224*224大小</a:t>
            </a:r>
          </a:p>
        </p:txBody>
      </p:sp>
      <p:sp>
        <p:nvSpPr>
          <p:cNvPr id="77" name="文本框 76"/>
          <p:cNvSpPr txBox="1"/>
          <p:nvPr/>
        </p:nvSpPr>
        <p:spPr>
          <a:xfrm>
            <a:off x="4695425" y="3802449"/>
            <a:ext cx="1778000" cy="368300"/>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1800" b="1" i="0" strike="noStrike" spc="0">
                <a:ln/>
                <a:solidFill>
                  <a:srgbClr val="000000"/>
                </a:solidFill>
                <a:latin typeface="思源黑体 Regular"/>
                <a:ea typeface="思源黑体 Regular"/>
              </a:rPr>
              <a:t>训练集样本处理</a:t>
            </a:r>
          </a:p>
        </p:txBody>
      </p:sp>
      <p:sp>
        <p:nvSpPr>
          <p:cNvPr id="78" name="矩形 77"/>
          <p:cNvSpPr/>
          <p:nvPr/>
        </p:nvSpPr>
        <p:spPr>
          <a:xfrm>
            <a:off x="4695425" y="4083191"/>
            <a:ext cx="3625850" cy="908050"/>
          </a:xfrm>
          <a:prstGeom prst="rect">
            <a:avLst/>
          </a:prstGeom>
        </p:spPr>
        <p:txBody>
          <a:bodyPr wrap="square">
            <a:spAutoFit/>
          </a:bodyPr>
          <a:lstStyle/>
          <a:p>
            <a:pPr defTabSz="685800">
              <a:lnSpc>
                <a:spcPct val="150000"/>
              </a:lnSpc>
            </a:pPr>
            <a:r>
              <a:rPr lang="zh-CN" sz="1200" b="1">
                <a:solidFill>
                  <a:srgbClr val="000000"/>
                </a:solidFill>
                <a:latin typeface="思源黑体 Regular"/>
                <a:ea typeface="思源黑体 Regular"/>
              </a:rPr>
              <a:t>训练集中的图片将有50%的概率水平翻转，以提高训练集样本多样性。同时对图像进行归一化处理，以提供更快的收敛和更稳固的训练。</a:t>
            </a:r>
          </a:p>
        </p:txBody>
      </p:sp>
      <p:pic>
        <p:nvPicPr>
          <p:cNvPr id="79" name="图片 78"/>
          <p:cNvPicPr>
            <a:picLocks noChangeAspect="1"/>
          </p:cNvPicPr>
          <p:nvPr/>
        </p:nvPicPr>
        <p:blipFill>
          <a:blip r:embed="rId2"/>
          <a:stretch/>
        </p:blipFill>
        <p:spPr>
          <a:xfrm>
            <a:off x="402489" y="998099"/>
            <a:ext cx="3928740" cy="2553150"/>
          </a:xfrm>
          <a:prstGeom prst="rect">
            <a:avLst/>
          </a:prstGeom>
        </p:spPr>
      </p:pic>
      <p:pic>
        <p:nvPicPr>
          <p:cNvPr id="80" name="图片 79"/>
          <p:cNvPicPr>
            <a:picLocks noChangeAspect="1"/>
          </p:cNvPicPr>
          <p:nvPr/>
        </p:nvPicPr>
        <p:blipFill>
          <a:blip r:embed="rId3"/>
          <a:stretch/>
        </p:blipFill>
        <p:spPr>
          <a:xfrm>
            <a:off x="4791500" y="197516"/>
            <a:ext cx="3595909" cy="36321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397000" cy="4508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数据加载</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30" name="矩形 29"/>
          <p:cNvSpPr/>
          <p:nvPr/>
        </p:nvSpPr>
        <p:spPr>
          <a:xfrm>
            <a:off x="4707400" y="2369951"/>
            <a:ext cx="668655" cy="460375"/>
          </a:xfrm>
          <a:prstGeom prst="rect">
            <a:avLst/>
          </a:prstGeom>
        </p:spPr>
        <p:txBody>
          <a:bodyPr wrap="none">
            <a:spAutoFit/>
          </a:bodyPr>
          <a:lstStyle/>
          <a:p>
            <a:pPr marL="0" lvl="0" indent="0" algn="ctr" defTabSz="457200">
              <a:lnSpc>
                <a:spcPct val="100000"/>
              </a:lnSpc>
              <a:spcBef>
                <a:spcPts val="0"/>
              </a:spcBef>
              <a:spcAft>
                <a:spcPts val="0"/>
              </a:spcAft>
              <a:buClrTx/>
              <a:buSzTx/>
              <a:buFontTx/>
              <a:buNone/>
            </a:pPr>
            <a:r>
              <a:rPr lang="en-US" sz="2400" b="0" i="0" u="none" strike="noStrike" kern="0" spc="0" baseline="0">
                <a:ln>
                  <a:noFill/>
                </a:ln>
                <a:solidFill>
                  <a:schemeClr val="bg1"/>
                </a:solidFill>
                <a:latin typeface="思源黑体 Light"/>
                <a:ea typeface="思源黑体 Light"/>
              </a:rPr>
              <a:t>70</a:t>
            </a:r>
            <a:r>
              <a:rPr lang="en-US" sz="1400" b="0" i="0" u="none" strike="noStrike" kern="0" spc="0" baseline="0">
                <a:ln>
                  <a:noFill/>
                </a:ln>
                <a:solidFill>
                  <a:schemeClr val="bg1"/>
                </a:solidFill>
                <a:latin typeface="思源黑体 Light"/>
                <a:ea typeface="思源黑体 Light"/>
              </a:rPr>
              <a:t>%</a:t>
            </a:r>
            <a:endParaRPr lang="zh-CN" sz="3600" b="0" i="0" u="none" strike="noStrike" kern="1200" spc="0" baseline="0">
              <a:ln>
                <a:noFill/>
              </a:ln>
              <a:solidFill>
                <a:schemeClr val="bg1"/>
              </a:solidFill>
              <a:latin typeface="思源黑体 Light"/>
              <a:ea typeface="思源黑体 Light"/>
            </a:endParaRPr>
          </a:p>
        </p:txBody>
      </p:sp>
      <p:sp>
        <p:nvSpPr>
          <p:cNvPr id="34" name="文本框 33"/>
          <p:cNvSpPr txBox="1"/>
          <p:nvPr/>
        </p:nvSpPr>
        <p:spPr>
          <a:xfrm>
            <a:off x="5681544" y="463896"/>
            <a:ext cx="1253490" cy="306705"/>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1400" b="1" i="0" u="none" strike="noStrike" kern="1200" spc="0" baseline="0">
                <a:ln>
                  <a:noFill/>
                </a:ln>
                <a:solidFill>
                  <a:schemeClr val="bg1"/>
                </a:solidFill>
                <a:latin typeface="思源黑体 Regular"/>
                <a:ea typeface="思源黑体 Regular"/>
              </a:rPr>
              <a:t>市场数据分析</a:t>
            </a:r>
          </a:p>
        </p:txBody>
      </p:sp>
      <p:sp>
        <p:nvSpPr>
          <p:cNvPr id="35" name="矩形 34"/>
          <p:cNvSpPr/>
          <p:nvPr/>
        </p:nvSpPr>
        <p:spPr>
          <a:xfrm>
            <a:off x="5681544" y="744638"/>
            <a:ext cx="3211444" cy="818515"/>
          </a:xfrm>
          <a:prstGeom prst="rect">
            <a:avLst/>
          </a:prstGeom>
        </p:spPr>
        <p:txBody>
          <a:bodyPr wrap="square">
            <a:spAutoFit/>
          </a:bodyPr>
          <a:lstStyle/>
          <a:p>
            <a:pPr defTabSz="685800">
              <a:lnSpc>
                <a:spcPct val="150000"/>
              </a:lnSpc>
              <a:buClr>
                <a:srgbClr val="E7E6E6">
                  <a:lumMod val="10000"/>
                </a:srgbClr>
              </a:buClr>
            </a:pPr>
            <a:r>
              <a:rPr lang="zh-CN" sz="1050">
                <a:solidFill>
                  <a:schemeClr val="bg1"/>
                </a:solidFill>
                <a:latin typeface="思源黑体 Regular"/>
                <a:ea typeface="思源黑体 Regular"/>
              </a:rPr>
              <a:t>您的内容打在这里，或者通过复制您的文本后，在此框中选择粘贴，并选择只保留文字，建议使用微软雅黑字体。</a:t>
            </a:r>
          </a:p>
        </p:txBody>
      </p:sp>
      <p:sp>
        <p:nvSpPr>
          <p:cNvPr id="36" name="文本框 35"/>
          <p:cNvSpPr txBox="1"/>
          <p:nvPr/>
        </p:nvSpPr>
        <p:spPr>
          <a:xfrm>
            <a:off x="5681544" y="2072260"/>
            <a:ext cx="1253490" cy="306705"/>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1400" b="1" i="0" u="none" strike="noStrike" kern="1200" spc="0" baseline="0">
                <a:ln>
                  <a:noFill/>
                </a:ln>
                <a:solidFill>
                  <a:schemeClr val="bg1"/>
                </a:solidFill>
                <a:latin typeface="思源黑体 Regular"/>
                <a:ea typeface="思源黑体 Regular"/>
              </a:rPr>
              <a:t>市场数据分析</a:t>
            </a:r>
          </a:p>
        </p:txBody>
      </p:sp>
      <p:sp>
        <p:nvSpPr>
          <p:cNvPr id="37" name="矩形 36"/>
          <p:cNvSpPr/>
          <p:nvPr/>
        </p:nvSpPr>
        <p:spPr>
          <a:xfrm>
            <a:off x="5681544" y="2353002"/>
            <a:ext cx="3211444" cy="818515"/>
          </a:xfrm>
          <a:prstGeom prst="rect">
            <a:avLst/>
          </a:prstGeom>
        </p:spPr>
        <p:txBody>
          <a:bodyPr wrap="square">
            <a:spAutoFit/>
          </a:bodyPr>
          <a:lstStyle/>
          <a:p>
            <a:pPr defTabSz="685800">
              <a:lnSpc>
                <a:spcPct val="150000"/>
              </a:lnSpc>
              <a:buClr>
                <a:srgbClr val="E7E6E6">
                  <a:lumMod val="10000"/>
                </a:srgbClr>
              </a:buClr>
            </a:pPr>
            <a:r>
              <a:rPr lang="zh-CN" sz="1050">
                <a:solidFill>
                  <a:schemeClr val="bg1"/>
                </a:solidFill>
                <a:latin typeface="思源黑体 Regular"/>
                <a:ea typeface="思源黑体 Regular"/>
              </a:rPr>
              <a:t>您的内容打在这里，或者通过复制您的文本后，在此框中选择粘贴，并选择只保留文字，建议使用微软雅黑字体。</a:t>
            </a:r>
          </a:p>
        </p:txBody>
      </p:sp>
      <p:sp>
        <p:nvSpPr>
          <p:cNvPr id="40" name="文本框 39"/>
          <p:cNvSpPr txBox="1"/>
          <p:nvPr/>
        </p:nvSpPr>
        <p:spPr>
          <a:xfrm>
            <a:off x="5681544" y="3680625"/>
            <a:ext cx="1253490" cy="306705"/>
          </a:xfrm>
          <a:prstGeom prst="rect">
            <a:avLst/>
          </a:prstGeom>
          <a:noFill/>
        </p:spPr>
        <p:txBody>
          <a:bodyPr wrap="none">
            <a:spAutoFit/>
          </a:bodyPr>
          <a:lstStyle/>
          <a:p>
            <a:pPr marL="0" lvl="0" indent="0" defTabSz="457200">
              <a:lnSpc>
                <a:spcPct val="100000"/>
              </a:lnSpc>
              <a:spcBef>
                <a:spcPct val="0"/>
              </a:spcBef>
              <a:spcAft>
                <a:spcPct val="0"/>
              </a:spcAft>
              <a:buClrTx/>
              <a:buSzTx/>
              <a:buFontTx/>
              <a:buNone/>
            </a:pPr>
            <a:r>
              <a:rPr lang="zh-CN" sz="1400" b="1" i="0" u="none" strike="noStrike" kern="1200" spc="0" baseline="0">
                <a:ln>
                  <a:noFill/>
                </a:ln>
                <a:solidFill>
                  <a:schemeClr val="bg1"/>
                </a:solidFill>
                <a:latin typeface="思源黑体 Regular"/>
                <a:ea typeface="思源黑体 Regular"/>
              </a:rPr>
              <a:t>市场数据分析</a:t>
            </a:r>
          </a:p>
        </p:txBody>
      </p:sp>
      <p:sp>
        <p:nvSpPr>
          <p:cNvPr id="41" name="矩形 40"/>
          <p:cNvSpPr/>
          <p:nvPr/>
        </p:nvSpPr>
        <p:spPr>
          <a:xfrm>
            <a:off x="5681544" y="3961367"/>
            <a:ext cx="3211444" cy="818515"/>
          </a:xfrm>
          <a:prstGeom prst="rect">
            <a:avLst/>
          </a:prstGeom>
        </p:spPr>
        <p:txBody>
          <a:bodyPr wrap="square">
            <a:spAutoFit/>
          </a:bodyPr>
          <a:lstStyle/>
          <a:p>
            <a:pPr defTabSz="685800">
              <a:lnSpc>
                <a:spcPct val="150000"/>
              </a:lnSpc>
              <a:buClr>
                <a:srgbClr val="E7E6E6">
                  <a:lumMod val="10000"/>
                </a:srgbClr>
              </a:buClr>
            </a:pPr>
            <a:r>
              <a:rPr lang="zh-CN" sz="1050">
                <a:solidFill>
                  <a:schemeClr val="bg1"/>
                </a:solidFill>
                <a:latin typeface="思源黑体 Regular"/>
                <a:ea typeface="思源黑体 Regular"/>
              </a:rPr>
              <a:t>您的内容打在这里，或者通过复制您的文本后，在此框中选择粘贴，并选择只保留文字，建议使用微软雅黑字体。</a:t>
            </a:r>
          </a:p>
        </p:txBody>
      </p:sp>
      <p:sp>
        <p:nvSpPr>
          <p:cNvPr id="42" name="文本框 41"/>
          <p:cNvSpPr txBox="1"/>
          <p:nvPr/>
        </p:nvSpPr>
        <p:spPr>
          <a:xfrm>
            <a:off x="456436" y="2830326"/>
            <a:ext cx="8267700" cy="2019300"/>
          </a:xfrm>
          <a:prstGeom prst="rect">
            <a:avLst/>
          </a:prstGeom>
          <a:ln w="12700">
            <a:prstDash val="solid"/>
          </a:ln>
        </p:spPr>
        <p:txBody>
          <a:bodyPr>
            <a:spAutoFit/>
          </a:bodyPr>
          <a:lstStyle/>
          <a:p>
            <a:r>
              <a:rPr lang="zh-CN" sz="1600" dirty="0"/>
              <a:t>继承了</a:t>
            </a:r>
            <a:r>
              <a:rPr lang="en-US" sz="1600" dirty="0" err="1"/>
              <a:t>paddle.io.Dataset</a:t>
            </a:r>
            <a:r>
              <a:rPr lang="zh-CN" sz="1600" dirty="0"/>
              <a:t>创建自定义数据集，将创建的数据集进行实例化</a:t>
            </a:r>
          </a:p>
          <a:p>
            <a:r>
              <a:rPr lang="zh-CN" sz="1600" dirty="0"/>
              <a:t>接着用</a:t>
            </a:r>
            <a:r>
              <a:rPr lang="en-US" sz="1600" dirty="0" err="1"/>
              <a:t>paddle.io.Dataloader</a:t>
            </a:r>
            <a:r>
              <a:rPr lang="zh-CN" sz="1600" dirty="0"/>
              <a:t>将数据加载进对应的数据集实例</a:t>
            </a:r>
          </a:p>
          <a:p>
            <a:r>
              <a:rPr lang="en-US" sz="1600" dirty="0" err="1"/>
              <a:t>batch_size</a:t>
            </a:r>
            <a:r>
              <a:rPr lang="zh-CN" sz="1600" dirty="0"/>
              <a:t>设置为128，尽量将显存利用率最大化，且</a:t>
            </a:r>
            <a:r>
              <a:rPr lang="en-US" sz="1600" dirty="0" err="1"/>
              <a:t>batch_size</a:t>
            </a:r>
            <a:r>
              <a:rPr lang="zh-CN" sz="1600" dirty="0"/>
              <a:t>较大时收敛更快，需要的训练次数少，准确率上升稳定，但训练后期由于</a:t>
            </a:r>
            <a:r>
              <a:rPr lang="en-US" sz="1600" dirty="0" err="1"/>
              <a:t>batch_size</a:t>
            </a:r>
            <a:r>
              <a:rPr lang="zh-CN" sz="1600" dirty="0"/>
              <a:t>较大，导致其下降方向已经不再有明显变化，对参数的修正也显得更加缓慢</a:t>
            </a:r>
          </a:p>
          <a:p>
            <a:r>
              <a:rPr lang="en-US" sz="1600" dirty="0"/>
              <a:t>Shuffle</a:t>
            </a:r>
            <a:r>
              <a:rPr lang="zh-CN" sz="1600" dirty="0"/>
              <a:t>设置为</a:t>
            </a:r>
            <a:r>
              <a:rPr lang="en-US" sz="1600" dirty="0"/>
              <a:t>True</a:t>
            </a:r>
            <a:r>
              <a:rPr lang="zh-CN" sz="1600" dirty="0"/>
              <a:t>，可以防止训练过程中的模型抖动，有利于模型的健壮性</a:t>
            </a:r>
          </a:p>
          <a:p>
            <a:r>
              <a:rPr lang="en-US" sz="1600" dirty="0"/>
              <a:t>Dropout</a:t>
            </a:r>
            <a:r>
              <a:rPr lang="zh-CN" sz="1600" dirty="0"/>
              <a:t>设置为</a:t>
            </a:r>
            <a:r>
              <a:rPr lang="en-US" sz="1600" dirty="0"/>
              <a:t>True</a:t>
            </a:r>
            <a:r>
              <a:rPr lang="zh-CN" sz="1600" dirty="0"/>
              <a:t>，可以在向前传播时让某个神经元的激活值以一定的概率停止工作，可以有效缓解过拟合的问题，从而可以训练更深更宽的网络</a:t>
            </a:r>
          </a:p>
        </p:txBody>
      </p:sp>
      <p:pic>
        <p:nvPicPr>
          <p:cNvPr id="43" name="图片 42"/>
          <p:cNvPicPr>
            <a:picLocks noChangeAspect="1"/>
          </p:cNvPicPr>
          <p:nvPr/>
        </p:nvPicPr>
        <p:blipFill>
          <a:blip r:embed="rId2"/>
          <a:stretch/>
        </p:blipFill>
        <p:spPr>
          <a:xfrm>
            <a:off x="120611" y="539146"/>
            <a:ext cx="8772377" cy="22911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020207" y="2428233"/>
            <a:ext cx="4935533" cy="514350"/>
          </a:xfrm>
          <a:prstGeom prst="rect">
            <a:avLst/>
          </a:prstGeom>
        </p:spPr>
        <p:txBody>
          <a:bodyPr wrap="square">
            <a:spAutoFit/>
          </a:bodyPr>
          <a:lstStyle/>
          <a:p>
            <a:pPr>
              <a:spcBef>
                <a:spcPct val="0"/>
              </a:spcBef>
              <a:spcAft>
                <a:spcPct val="0"/>
              </a:spcAft>
            </a:pPr>
            <a:r>
              <a:rPr lang="zh-CN" sz="2800" b="0" i="0" strike="noStrike" spc="0">
                <a:solidFill>
                  <a:srgbClr val="595959"/>
                </a:solidFill>
                <a:latin typeface="思源黑体 Regular"/>
                <a:ea typeface="思源黑体 Regular"/>
              </a:rPr>
              <a:t>网络结构与网络对比实验分析</a:t>
            </a:r>
          </a:p>
        </p:txBody>
      </p:sp>
      <p:sp>
        <p:nvSpPr>
          <p:cNvPr id="32" name="矩形 31"/>
          <p:cNvSpPr/>
          <p:nvPr/>
        </p:nvSpPr>
        <p:spPr>
          <a:xfrm>
            <a:off x="4167048" y="2942583"/>
            <a:ext cx="4641850" cy="1041400"/>
          </a:xfrm>
          <a:prstGeom prst="rect">
            <a:avLst/>
          </a:prstGeom>
        </p:spPr>
        <p:txBody>
          <a:bodyPr wrap="square">
            <a:spAutoFit/>
          </a:bodyPr>
          <a:lstStyle/>
          <a:p>
            <a:pPr lvl="0" algn="r">
              <a:lnSpc>
                <a:spcPct val="150000"/>
              </a:lnSpc>
            </a:pPr>
            <a:r>
              <a:rPr lang="zh-CN" sz="2400">
                <a:solidFill>
                  <a:srgbClr val="595959"/>
                </a:solidFill>
                <a:latin typeface="思源黑体 Regular"/>
                <a:ea typeface="思源黑体 Regular"/>
              </a:rPr>
              <a:t>贺思超</a:t>
            </a:r>
          </a:p>
        </p:txBody>
      </p:sp>
      <p:sp>
        <p:nvSpPr>
          <p:cNvPr id="5" name="矩形 4"/>
          <p:cNvSpPr/>
          <p:nvPr/>
        </p:nvSpPr>
        <p:spPr>
          <a:xfrm>
            <a:off x="3634454" y="1652698"/>
            <a:ext cx="5314950" cy="819150"/>
          </a:xfrm>
          <a:prstGeom prst="rect">
            <a:avLst/>
          </a:prstGeom>
        </p:spPr>
        <p:txBody>
          <a:bodyPr wrap="square">
            <a:spAutoFit/>
          </a:bodyPr>
          <a:lstStyle/>
          <a:p>
            <a:pPr algn="r"/>
            <a:r>
              <a:rPr lang="en-US" sz="4800" b="1">
                <a:solidFill>
                  <a:srgbClr val="404040"/>
                </a:solidFill>
                <a:latin typeface="思源黑体 Light"/>
                <a:ea typeface="思源黑体 Light"/>
              </a:rPr>
              <a:t>PART THREE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116683"/>
            <a:ext cx="1930782" cy="571500"/>
          </a:xfrm>
          <a:prstGeom prst="rect">
            <a:avLst/>
          </a:prstGeom>
          <a:noFill/>
          <a:ln>
            <a:noFill/>
          </a:ln>
        </p:spPr>
        <p:txBody>
          <a:bodyPr wrap="squar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3200" b="0" i="0" strike="noStrike" spc="0">
                <a:solidFill>
                  <a:srgbClr val="595959"/>
                </a:solidFill>
                <a:latin typeface="思源黑体 Regular"/>
                <a:ea typeface="思源黑体 Regular"/>
              </a:rPr>
              <a:t>网络结构</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40" name="文本框 10"/>
          <p:cNvSpPr txBox="1">
            <a:spLocks noChangeArrowheads="1"/>
          </p:cNvSpPr>
          <p:nvPr/>
        </p:nvSpPr>
        <p:spPr>
          <a:xfrm>
            <a:off x="70961" y="769351"/>
            <a:ext cx="1606550" cy="514350"/>
          </a:xfrm>
          <a:prstGeom prst="rect">
            <a:avLst/>
          </a:prstGeom>
          <a:noFill/>
          <a:ln>
            <a:noFill/>
          </a:ln>
        </p:spPr>
        <p:txBody>
          <a:bodyPr wrap="squar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VGG16</a:t>
            </a:r>
          </a:p>
        </p:txBody>
      </p:sp>
      <p:pic>
        <p:nvPicPr>
          <p:cNvPr id="41" name="图片 40"/>
          <p:cNvPicPr>
            <a:picLocks noChangeAspect="1"/>
          </p:cNvPicPr>
          <p:nvPr/>
        </p:nvPicPr>
        <p:blipFill>
          <a:blip r:embed="rId3"/>
          <a:stretch/>
        </p:blipFill>
        <p:spPr>
          <a:xfrm>
            <a:off x="1790991" y="951317"/>
            <a:ext cx="7035800" cy="3683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76761" y="4468854"/>
            <a:ext cx="1489456" cy="368300"/>
          </a:xfrm>
          <a:prstGeom prst="rect">
            <a:avLst/>
          </a:prstGeom>
          <a:noFill/>
        </p:spPr>
        <p:txBody>
          <a:bodyPr wrap="square">
            <a:spAutoFit/>
          </a:bodyPr>
          <a:lstStyle/>
          <a:p>
            <a:pPr algn="ctr"/>
            <a:r>
              <a:rPr lang="en-US" b="0" i="0" u="none" strike="noStrike" kern="1200" spc="0" baseline="0">
                <a:ln>
                  <a:noFill/>
                </a:ln>
                <a:solidFill>
                  <a:schemeClr val="tx1">
                    <a:lumMod val="75000"/>
                    <a:lumOff val="25000"/>
                  </a:schemeClr>
                </a:solidFill>
                <a:latin typeface="思源黑体 Light"/>
                <a:ea typeface="思源黑体 Light"/>
              </a:rPr>
              <a:t>CONTENTS</a:t>
            </a:r>
            <a:endParaRPr lang="en-US" sz="2800" b="0" i="0" u="none" strike="noStrike" kern="1200" spc="0" baseline="0">
              <a:ln>
                <a:noFill/>
              </a:ln>
              <a:solidFill>
                <a:schemeClr val="tx1">
                  <a:lumMod val="75000"/>
                  <a:lumOff val="25000"/>
                </a:schemeClr>
              </a:solidFill>
              <a:latin typeface="思源黑体 Light"/>
              <a:ea typeface="思源黑体 Light"/>
            </a:endParaRPr>
          </a:p>
        </p:txBody>
      </p:sp>
      <p:sp>
        <p:nvSpPr>
          <p:cNvPr id="8" name="文本框 7"/>
          <p:cNvSpPr txBox="1"/>
          <p:nvPr/>
        </p:nvSpPr>
        <p:spPr>
          <a:xfrm>
            <a:off x="7067935" y="3661586"/>
            <a:ext cx="1907108" cy="829945"/>
          </a:xfrm>
          <a:prstGeom prst="rect">
            <a:avLst/>
          </a:prstGeom>
        </p:spPr>
        <p:txBody>
          <a:bodyPr wrap="square">
            <a:spAutoFit/>
          </a:bodyPr>
          <a:lstStyle>
            <a:lvl1pPr lvl="0" algn="ctr">
              <a:defRPr sz="4400" b="1">
                <a:solidFill>
                  <a:schemeClr val="tx1">
                    <a:lumMod val="75000"/>
                    <a:lumOff val="25000"/>
                  </a:schemeClr>
                </a:solidFill>
                <a:latin typeface="思源黑体 Regular"/>
              </a:defRPr>
            </a:lvl1pPr>
          </a:lstStyle>
          <a:p>
            <a:r>
              <a:rPr lang="zh-CN" sz="4800" b="0">
                <a:latin typeface="思源黑体 Regular"/>
                <a:ea typeface="思源黑体 Regular"/>
              </a:rPr>
              <a:t>目录</a:t>
            </a:r>
          </a:p>
        </p:txBody>
      </p:sp>
      <p:sp>
        <p:nvSpPr>
          <p:cNvPr id="10" name="文本框 9"/>
          <p:cNvSpPr txBox="1">
            <a:spLocks noChangeArrowheads="1"/>
          </p:cNvSpPr>
          <p:nvPr/>
        </p:nvSpPr>
        <p:spPr>
          <a:xfrm>
            <a:off x="974043" y="220458"/>
            <a:ext cx="764540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思路介绍，训练模型过程，时长和展示结果演示</a:t>
            </a:r>
          </a:p>
        </p:txBody>
      </p:sp>
      <p:sp>
        <p:nvSpPr>
          <p:cNvPr id="11" name="矩形 10"/>
          <p:cNvSpPr/>
          <p:nvPr/>
        </p:nvSpPr>
        <p:spPr>
          <a:xfrm>
            <a:off x="995216" y="629890"/>
            <a:ext cx="1092200" cy="450850"/>
          </a:xfrm>
          <a:prstGeom prst="rect">
            <a:avLst/>
          </a:prstGeom>
        </p:spPr>
        <p:txBody>
          <a:bodyPr wrap="none">
            <a:spAutoFit/>
          </a:bodyPr>
          <a:lstStyle/>
          <a:p>
            <a:r>
              <a:rPr lang="en-US" sz="2400">
                <a:solidFill>
                  <a:srgbClr val="595959"/>
                </a:solidFill>
                <a:latin typeface="思源黑体 Light"/>
                <a:ea typeface="思源黑体 Light"/>
              </a:rPr>
              <a:t>陈增耀</a:t>
            </a:r>
          </a:p>
        </p:txBody>
      </p:sp>
      <p:sp>
        <p:nvSpPr>
          <p:cNvPr id="3" name="椭圆 2"/>
          <p:cNvSpPr/>
          <p:nvPr/>
        </p:nvSpPr>
        <p:spPr>
          <a:xfrm>
            <a:off x="426427" y="324275"/>
            <a:ext cx="531040" cy="531040"/>
          </a:xfrm>
          <a:prstGeom prst="ellipse">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17" name="文本框 16"/>
          <p:cNvSpPr txBox="1"/>
          <p:nvPr/>
        </p:nvSpPr>
        <p:spPr>
          <a:xfrm>
            <a:off x="319358" y="404608"/>
            <a:ext cx="745179" cy="330200"/>
          </a:xfrm>
          <a:prstGeom prst="rect">
            <a:avLst/>
          </a:prstGeom>
          <a:noFill/>
        </p:spPr>
        <p:txBody>
          <a:bodyPr wrap="square">
            <a:spAutoFit/>
          </a:bodyPr>
          <a:lstStyle/>
          <a:p>
            <a:pPr algn="ctr"/>
            <a:r>
              <a:rPr lang="en-US" sz="1600" b="0" i="0" u="none" strike="noStrike" kern="1200" spc="0" baseline="0">
                <a:ln>
                  <a:noFill/>
                </a:ln>
                <a:solidFill>
                  <a:schemeClr val="bg1"/>
                </a:solidFill>
                <a:latin typeface="思源黑体 Light"/>
                <a:ea typeface="思源黑体 Light"/>
              </a:rPr>
              <a:t>01</a:t>
            </a:r>
          </a:p>
        </p:txBody>
      </p:sp>
      <p:sp>
        <p:nvSpPr>
          <p:cNvPr id="18" name="文本框 9"/>
          <p:cNvSpPr txBox="1">
            <a:spLocks noChangeArrowheads="1"/>
          </p:cNvSpPr>
          <p:nvPr/>
        </p:nvSpPr>
        <p:spPr>
          <a:xfrm>
            <a:off x="974043" y="1080740"/>
            <a:ext cx="800100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数据集规模，训练集（验证集）、测试集样本分配</a:t>
            </a:r>
          </a:p>
        </p:txBody>
      </p:sp>
      <p:sp>
        <p:nvSpPr>
          <p:cNvPr id="19" name="矩形 10"/>
          <p:cNvSpPr/>
          <p:nvPr/>
        </p:nvSpPr>
        <p:spPr>
          <a:xfrm>
            <a:off x="995216" y="1490172"/>
            <a:ext cx="787400" cy="450850"/>
          </a:xfrm>
          <a:prstGeom prst="rect">
            <a:avLst/>
          </a:prstGeom>
        </p:spPr>
        <p:txBody>
          <a:bodyPr wrap="none">
            <a:spAutoFit/>
          </a:bodyPr>
          <a:lstStyle/>
          <a:p>
            <a:r>
              <a:rPr lang="zh-CN" sz="2400">
                <a:solidFill>
                  <a:srgbClr val="595959"/>
                </a:solidFill>
                <a:latin typeface="思源黑体 Light"/>
                <a:ea typeface="思源黑体 Light"/>
              </a:rPr>
              <a:t>何毅</a:t>
            </a:r>
          </a:p>
        </p:txBody>
      </p:sp>
      <p:sp>
        <p:nvSpPr>
          <p:cNvPr id="20" name="椭圆 2"/>
          <p:cNvSpPr/>
          <p:nvPr/>
        </p:nvSpPr>
        <p:spPr>
          <a:xfrm>
            <a:off x="426427" y="1184557"/>
            <a:ext cx="531040" cy="531040"/>
          </a:xfrm>
          <a:prstGeom prst="ellipse">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21" name="文本框 16"/>
          <p:cNvSpPr txBox="1"/>
          <p:nvPr/>
        </p:nvSpPr>
        <p:spPr>
          <a:xfrm>
            <a:off x="319358" y="1264890"/>
            <a:ext cx="749300" cy="330200"/>
          </a:xfrm>
          <a:prstGeom prst="rect">
            <a:avLst/>
          </a:prstGeom>
          <a:noFill/>
        </p:spPr>
        <p:txBody>
          <a:bodyPr wrap="square">
            <a:spAutoFit/>
          </a:bodyPr>
          <a:lstStyle/>
          <a:p>
            <a:pPr algn="ctr"/>
            <a:r>
              <a:rPr lang="en-US" sz="1600" b="0" i="0" strike="noStrike" spc="0">
                <a:ln/>
                <a:solidFill>
                  <a:srgbClr val="FFFFFF"/>
                </a:solidFill>
                <a:latin typeface="思源黑体 Light"/>
                <a:ea typeface="思源黑体 Light"/>
              </a:rPr>
              <a:t>02</a:t>
            </a:r>
          </a:p>
        </p:txBody>
      </p:sp>
      <p:sp>
        <p:nvSpPr>
          <p:cNvPr id="22" name="文本框 9"/>
          <p:cNvSpPr txBox="1">
            <a:spLocks noChangeArrowheads="1"/>
          </p:cNvSpPr>
          <p:nvPr/>
        </p:nvSpPr>
        <p:spPr>
          <a:xfrm>
            <a:off x="974043" y="1941022"/>
            <a:ext cx="480695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网络结构与网络对比实验分析</a:t>
            </a:r>
          </a:p>
        </p:txBody>
      </p:sp>
      <p:sp>
        <p:nvSpPr>
          <p:cNvPr id="23" name="矩形 10"/>
          <p:cNvSpPr/>
          <p:nvPr/>
        </p:nvSpPr>
        <p:spPr>
          <a:xfrm>
            <a:off x="995216" y="2350454"/>
            <a:ext cx="1092200" cy="450850"/>
          </a:xfrm>
          <a:prstGeom prst="rect">
            <a:avLst/>
          </a:prstGeom>
        </p:spPr>
        <p:txBody>
          <a:bodyPr wrap="none">
            <a:spAutoFit/>
          </a:bodyPr>
          <a:lstStyle/>
          <a:p>
            <a:r>
              <a:rPr lang="zh-CN" sz="2400">
                <a:solidFill>
                  <a:srgbClr val="595959"/>
                </a:solidFill>
                <a:latin typeface="思源黑体 Light"/>
                <a:ea typeface="思源黑体 Light"/>
              </a:rPr>
              <a:t>贺思超</a:t>
            </a:r>
          </a:p>
        </p:txBody>
      </p:sp>
      <p:sp>
        <p:nvSpPr>
          <p:cNvPr id="24" name="椭圆 2"/>
          <p:cNvSpPr/>
          <p:nvPr/>
        </p:nvSpPr>
        <p:spPr>
          <a:xfrm>
            <a:off x="426427" y="2044839"/>
            <a:ext cx="531040" cy="531040"/>
          </a:xfrm>
          <a:prstGeom prst="ellipse">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25" name="文本框 16"/>
          <p:cNvSpPr txBox="1"/>
          <p:nvPr/>
        </p:nvSpPr>
        <p:spPr>
          <a:xfrm>
            <a:off x="319358" y="2125172"/>
            <a:ext cx="749300" cy="330200"/>
          </a:xfrm>
          <a:prstGeom prst="rect">
            <a:avLst/>
          </a:prstGeom>
          <a:noFill/>
        </p:spPr>
        <p:txBody>
          <a:bodyPr wrap="square">
            <a:spAutoFit/>
          </a:bodyPr>
          <a:lstStyle/>
          <a:p>
            <a:pPr algn="ctr"/>
            <a:r>
              <a:rPr lang="en-US" sz="1600" b="0" i="0" strike="noStrike" spc="0">
                <a:ln/>
                <a:solidFill>
                  <a:srgbClr val="FFFFFF"/>
                </a:solidFill>
                <a:latin typeface="思源黑体 Light"/>
                <a:ea typeface="思源黑体 Light"/>
              </a:rPr>
              <a:t>03</a:t>
            </a:r>
          </a:p>
        </p:txBody>
      </p:sp>
      <p:sp>
        <p:nvSpPr>
          <p:cNvPr id="26" name="文本框 9"/>
          <p:cNvSpPr txBox="1">
            <a:spLocks noChangeArrowheads="1"/>
          </p:cNvSpPr>
          <p:nvPr/>
        </p:nvSpPr>
        <p:spPr>
          <a:xfrm>
            <a:off x="974043" y="2801304"/>
            <a:ext cx="693420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超参个数，学习率对比实验分析确定学习率</a:t>
            </a:r>
          </a:p>
        </p:txBody>
      </p:sp>
      <p:sp>
        <p:nvSpPr>
          <p:cNvPr id="27" name="矩形 10"/>
          <p:cNvSpPr/>
          <p:nvPr/>
        </p:nvSpPr>
        <p:spPr>
          <a:xfrm>
            <a:off x="995216" y="3210736"/>
            <a:ext cx="787400" cy="450850"/>
          </a:xfrm>
          <a:prstGeom prst="rect">
            <a:avLst/>
          </a:prstGeom>
        </p:spPr>
        <p:txBody>
          <a:bodyPr wrap="none">
            <a:spAutoFit/>
          </a:bodyPr>
          <a:lstStyle/>
          <a:p>
            <a:r>
              <a:rPr lang="zh-CN" sz="2400">
                <a:solidFill>
                  <a:srgbClr val="595959"/>
                </a:solidFill>
                <a:latin typeface="思源黑体 Light"/>
                <a:ea typeface="思源黑体 Light"/>
              </a:rPr>
              <a:t>韩熔</a:t>
            </a:r>
          </a:p>
        </p:txBody>
      </p:sp>
      <p:sp>
        <p:nvSpPr>
          <p:cNvPr id="28" name="椭圆 2"/>
          <p:cNvSpPr/>
          <p:nvPr/>
        </p:nvSpPr>
        <p:spPr>
          <a:xfrm>
            <a:off x="426427" y="2905121"/>
            <a:ext cx="531040" cy="531040"/>
          </a:xfrm>
          <a:prstGeom prst="ellipse">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29" name="文本框 16"/>
          <p:cNvSpPr txBox="1"/>
          <p:nvPr/>
        </p:nvSpPr>
        <p:spPr>
          <a:xfrm>
            <a:off x="319358" y="2985454"/>
            <a:ext cx="749300" cy="330200"/>
          </a:xfrm>
          <a:prstGeom prst="rect">
            <a:avLst/>
          </a:prstGeom>
          <a:noFill/>
        </p:spPr>
        <p:txBody>
          <a:bodyPr wrap="square">
            <a:spAutoFit/>
          </a:bodyPr>
          <a:lstStyle/>
          <a:p>
            <a:pPr algn="ctr"/>
            <a:r>
              <a:rPr lang="en-US" sz="1600" b="0" i="0" strike="noStrike" spc="0">
                <a:ln/>
                <a:solidFill>
                  <a:srgbClr val="FFFFFF"/>
                </a:solidFill>
                <a:latin typeface="思源黑体 Light"/>
                <a:ea typeface="思源黑体 Light"/>
              </a:rPr>
              <a:t>04</a:t>
            </a:r>
          </a:p>
        </p:txBody>
      </p:sp>
      <p:sp>
        <p:nvSpPr>
          <p:cNvPr id="30" name="文本框 9"/>
          <p:cNvSpPr txBox="1">
            <a:spLocks noChangeArrowheads="1"/>
          </p:cNvSpPr>
          <p:nvPr/>
        </p:nvSpPr>
        <p:spPr>
          <a:xfrm>
            <a:off x="974043" y="3661586"/>
            <a:ext cx="5867400" cy="5143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优化器和损失函数得到对比实验分析</a:t>
            </a:r>
          </a:p>
        </p:txBody>
      </p:sp>
      <p:sp>
        <p:nvSpPr>
          <p:cNvPr id="31" name="矩形 10"/>
          <p:cNvSpPr/>
          <p:nvPr/>
        </p:nvSpPr>
        <p:spPr>
          <a:xfrm>
            <a:off x="995216" y="4071018"/>
            <a:ext cx="787400" cy="450850"/>
          </a:xfrm>
          <a:prstGeom prst="rect">
            <a:avLst/>
          </a:prstGeom>
        </p:spPr>
        <p:txBody>
          <a:bodyPr wrap="none">
            <a:spAutoFit/>
          </a:bodyPr>
          <a:lstStyle/>
          <a:p>
            <a:r>
              <a:rPr lang="zh-CN" sz="2400">
                <a:solidFill>
                  <a:srgbClr val="595959"/>
                </a:solidFill>
                <a:latin typeface="思源黑体 Light"/>
                <a:ea typeface="思源黑体 Light"/>
              </a:rPr>
              <a:t>陈杰</a:t>
            </a:r>
          </a:p>
        </p:txBody>
      </p:sp>
      <p:sp>
        <p:nvSpPr>
          <p:cNvPr id="32" name="椭圆 2"/>
          <p:cNvSpPr/>
          <p:nvPr/>
        </p:nvSpPr>
        <p:spPr>
          <a:xfrm>
            <a:off x="426427" y="3765403"/>
            <a:ext cx="531040" cy="531040"/>
          </a:xfrm>
          <a:prstGeom prst="ellipse">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33" name="文本框 16"/>
          <p:cNvSpPr txBox="1"/>
          <p:nvPr/>
        </p:nvSpPr>
        <p:spPr>
          <a:xfrm>
            <a:off x="319358" y="3845736"/>
            <a:ext cx="749300" cy="330200"/>
          </a:xfrm>
          <a:prstGeom prst="rect">
            <a:avLst/>
          </a:prstGeom>
          <a:noFill/>
        </p:spPr>
        <p:txBody>
          <a:bodyPr wrap="square">
            <a:spAutoFit/>
          </a:bodyPr>
          <a:lstStyle/>
          <a:p>
            <a:pPr algn="ctr"/>
            <a:r>
              <a:rPr lang="en-US" sz="1600" b="0" i="0" strike="noStrike" spc="0">
                <a:ln/>
                <a:solidFill>
                  <a:srgbClr val="FFFFFF"/>
                </a:solidFill>
                <a:latin typeface="思源黑体 Light"/>
                <a:ea typeface="思源黑体 Light"/>
              </a:rPr>
              <a:t>05</a:t>
            </a:r>
          </a:p>
        </p:txBody>
      </p:sp>
      <p:sp>
        <p:nvSpPr>
          <p:cNvPr id="34" name="文本框 33"/>
          <p:cNvSpPr txBox="1"/>
          <p:nvPr/>
        </p:nvSpPr>
        <p:spPr>
          <a:xfrm>
            <a:off x="3160810" y="2966851"/>
            <a:ext cx="1778000" cy="361950"/>
          </a:xfrm>
          <a:prstGeom prst="rect">
            <a:avLst/>
          </a:prstGeom>
          <a:ln w="6350">
            <a:prstDash val="solid"/>
          </a:ln>
        </p:spPr>
        <p:txBody>
          <a:bodyPr>
            <a:spAutoFit/>
          </a:bodyPr>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6002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网络结构</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graphicFrame>
        <p:nvGraphicFramePr>
          <p:cNvPr id="23" name="表格 22"/>
          <p:cNvGraphicFramePr/>
          <p:nvPr/>
        </p:nvGraphicFramePr>
        <p:xfrm>
          <a:off x="-6286" y="116683"/>
          <a:ext cx="9150350" cy="4724400"/>
        </p:xfrm>
        <a:graphic>
          <a:graphicData uri="http://schemas.openxmlformats.org/drawingml/2006/table">
            <a:tbl>
              <a:tblPr>
                <a:tableStyleId>{58542034-FE4F-4ADA-92B8-4CA66D0F0DF3}</a:tableStyleId>
              </a:tblPr>
              <a:tblGrid>
                <a:gridCol w="75565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596900">
                  <a:extLst>
                    <a:ext uri="{9D8B030D-6E8A-4147-A177-3AD203B41FA5}">
                      <a16:colId xmlns:a16="http://schemas.microsoft.com/office/drawing/2014/main" val="20003"/>
                    </a:ext>
                  </a:extLst>
                </a:gridCol>
                <a:gridCol w="57785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gridCol w="647700">
                  <a:extLst>
                    <a:ext uri="{9D8B030D-6E8A-4147-A177-3AD203B41FA5}">
                      <a16:colId xmlns:a16="http://schemas.microsoft.com/office/drawing/2014/main" val="20006"/>
                    </a:ext>
                  </a:extLst>
                </a:gridCol>
                <a:gridCol w="698500">
                  <a:extLst>
                    <a:ext uri="{9D8B030D-6E8A-4147-A177-3AD203B41FA5}">
                      <a16:colId xmlns:a16="http://schemas.microsoft.com/office/drawing/2014/main" val="20007"/>
                    </a:ext>
                  </a:extLst>
                </a:gridCol>
                <a:gridCol w="647700">
                  <a:extLst>
                    <a:ext uri="{9D8B030D-6E8A-4147-A177-3AD203B41FA5}">
                      <a16:colId xmlns:a16="http://schemas.microsoft.com/office/drawing/2014/main" val="20008"/>
                    </a:ext>
                  </a:extLst>
                </a:gridCol>
                <a:gridCol w="641350">
                  <a:extLst>
                    <a:ext uri="{9D8B030D-6E8A-4147-A177-3AD203B41FA5}">
                      <a16:colId xmlns:a16="http://schemas.microsoft.com/office/drawing/2014/main" val="20009"/>
                    </a:ext>
                  </a:extLst>
                </a:gridCol>
                <a:gridCol w="647700">
                  <a:extLst>
                    <a:ext uri="{9D8B030D-6E8A-4147-A177-3AD203B41FA5}">
                      <a16:colId xmlns:a16="http://schemas.microsoft.com/office/drawing/2014/main" val="20010"/>
                    </a:ext>
                  </a:extLst>
                </a:gridCol>
                <a:gridCol w="635000">
                  <a:extLst>
                    <a:ext uri="{9D8B030D-6E8A-4147-A177-3AD203B41FA5}">
                      <a16:colId xmlns:a16="http://schemas.microsoft.com/office/drawing/2014/main" val="20011"/>
                    </a:ext>
                  </a:extLst>
                </a:gridCol>
                <a:gridCol w="647700">
                  <a:extLst>
                    <a:ext uri="{9D8B030D-6E8A-4147-A177-3AD203B41FA5}">
                      <a16:colId xmlns:a16="http://schemas.microsoft.com/office/drawing/2014/main" val="20012"/>
                    </a:ext>
                  </a:extLst>
                </a:gridCol>
                <a:gridCol w="698500">
                  <a:extLst>
                    <a:ext uri="{9D8B030D-6E8A-4147-A177-3AD203B41FA5}">
                      <a16:colId xmlns:a16="http://schemas.microsoft.com/office/drawing/2014/main" val="20013"/>
                    </a:ext>
                  </a:extLst>
                </a:gridCol>
              </a:tblGrid>
              <a:tr h="241300">
                <a:tc gridSpan="14">
                  <a:txBody>
                    <a:bodyPr/>
                    <a:lstStyle/>
                    <a:p>
                      <a:pPr algn="ctr"/>
                      <a:r>
                        <a:rPr lang="zh-CN" sz="1600">
                          <a:solidFill>
                            <a:srgbClr val="000000"/>
                          </a:solidFill>
                          <a:latin typeface="等线"/>
                          <a:ea typeface="等线"/>
                        </a:rPr>
                        <a:t>卷积层13个</a:t>
                      </a:r>
                    </a:p>
                  </a:txBody>
                  <a:tcPr anchor="ctr">
                    <a:lnL w="6350">
                      <a:solidFill>
                        <a:srgbClr val="3F3F3F"/>
                      </a:solidFill>
                    </a:lnL>
                    <a:lnB w="6350">
                      <a:solidFill>
                        <a:srgbClr val="3F3F3F"/>
                      </a:solidFill>
                    </a:lnB>
                    <a:solidFill>
                      <a:srgbClr val="E2EFDA"/>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304800">
                <a:tc>
                  <a:txBody>
                    <a:bodyPr/>
                    <a:lstStyle/>
                    <a:p>
                      <a:pPr algn="ctr"/>
                      <a:r>
                        <a:rPr lang="zh-CN" sz="1400">
                          <a:solidFill>
                            <a:srgbClr val="000000"/>
                          </a:solidFill>
                          <a:latin typeface="等线"/>
                          <a:ea typeface="等线"/>
                        </a:rPr>
                        <a:t>位置</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5</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7</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9</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11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15</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17</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1"/>
                  </a:ext>
                </a:extLst>
              </a:tr>
              <a:tr h="723900">
                <a:tc>
                  <a:txBody>
                    <a:bodyPr/>
                    <a:lstStyle/>
                    <a:p>
                      <a:pPr algn="ctr"/>
                      <a:r>
                        <a:rPr lang="zh-CN" sz="1400">
                          <a:solidFill>
                            <a:srgbClr val="000000"/>
                          </a:solidFill>
                          <a:latin typeface="等线"/>
                          <a:ea typeface="等线"/>
                        </a:rPr>
                        <a:t>输入数据尺寸</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224*224*3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224*224*64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112*112*64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112*112*128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56*56*128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56*56*256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56*56*256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28*28*256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28*28*512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28*28*512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14*14*512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14*14*512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14*14*512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2"/>
                  </a:ext>
                </a:extLst>
              </a:tr>
              <a:tr h="514350">
                <a:tc>
                  <a:txBody>
                    <a:bodyPr/>
                    <a:lstStyle/>
                    <a:p>
                      <a:pPr algn="ctr"/>
                      <a:r>
                        <a:rPr lang="zh-CN" sz="1400">
                          <a:solidFill>
                            <a:srgbClr val="000000"/>
                          </a:solidFill>
                          <a:latin typeface="等线"/>
                          <a:ea typeface="等线"/>
                        </a:rPr>
                        <a:t>滤波器个数</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3"/>
                  </a:ext>
                </a:extLst>
              </a:tr>
              <a:tr h="514350">
                <a:tc>
                  <a:txBody>
                    <a:bodyPr/>
                    <a:lstStyle/>
                    <a:p>
                      <a:pPr algn="ctr"/>
                      <a:r>
                        <a:rPr lang="zh-CN" sz="1400">
                          <a:solidFill>
                            <a:srgbClr val="000000"/>
                          </a:solidFill>
                          <a:latin typeface="等线"/>
                          <a:ea typeface="等线"/>
                        </a:rPr>
                        <a:t>卷积尺寸</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dirty="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3*3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4"/>
                  </a:ext>
                </a:extLst>
              </a:tr>
              <a:tr h="514350">
                <a:tc>
                  <a:txBody>
                    <a:bodyPr/>
                    <a:lstStyle/>
                    <a:p>
                      <a:pPr algn="ctr"/>
                      <a:r>
                        <a:rPr lang="zh-CN" sz="1400" dirty="0">
                          <a:solidFill>
                            <a:srgbClr val="000000"/>
                          </a:solidFill>
                          <a:latin typeface="等线"/>
                          <a:ea typeface="等线"/>
                        </a:rPr>
                        <a:t>滤波器深度</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3</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dirty="0">
                          <a:solidFill>
                            <a:srgbClr val="000000"/>
                          </a:solidFill>
                          <a:latin typeface="等线"/>
                          <a:ea typeface="等线"/>
                        </a:rPr>
                        <a:t>64</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128</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256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512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5"/>
                  </a:ext>
                </a:extLst>
              </a:tr>
              <a:tr h="304800">
                <a:tc>
                  <a:txBody>
                    <a:bodyPr/>
                    <a:lstStyle/>
                    <a:p>
                      <a:pPr algn="ctr"/>
                      <a:r>
                        <a:rPr lang="zh-CN" sz="1400">
                          <a:solidFill>
                            <a:srgbClr val="000000"/>
                          </a:solidFill>
                          <a:latin typeface="等线"/>
                          <a:ea typeface="等线"/>
                        </a:rPr>
                        <a:t>步长</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1</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6"/>
                  </a:ext>
                </a:extLst>
              </a:tr>
              <a:tr h="514350">
                <a:tc>
                  <a:txBody>
                    <a:bodyPr/>
                    <a:lstStyle/>
                    <a:p>
                      <a:pPr algn="ctr"/>
                      <a:r>
                        <a:rPr lang="zh-CN" sz="1400">
                          <a:solidFill>
                            <a:srgbClr val="000000"/>
                          </a:solidFill>
                          <a:latin typeface="等线"/>
                          <a:ea typeface="等线"/>
                        </a:rPr>
                        <a:t>Padding填充</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same</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7"/>
                  </a:ext>
                </a:extLst>
              </a:tr>
              <a:tr h="514350">
                <a:tc>
                  <a:txBody>
                    <a:bodyPr/>
                    <a:lstStyle/>
                    <a:p>
                      <a:pPr algn="ctr"/>
                      <a:r>
                        <a:rPr lang="zh-CN" sz="1400">
                          <a:solidFill>
                            <a:srgbClr val="000000"/>
                          </a:solidFill>
                          <a:latin typeface="等线"/>
                          <a:ea typeface="等线"/>
                        </a:rPr>
                        <a:t>激活函数</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E2EFDA"/>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0188FB"/>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4CC2EE"/>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6CDEFF"/>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85D4E6"/>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a:solidFill>
                            <a:srgbClr val="000000"/>
                          </a:solidFill>
                          <a:latin typeface="等线"/>
                          <a:ea typeface="等线"/>
                        </a:rPr>
                        <a:t>Relu</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tc>
                  <a:txBody>
                    <a:bodyPr/>
                    <a:lstStyle/>
                    <a:p>
                      <a:pPr algn="ctr"/>
                      <a:r>
                        <a:rPr lang="en-US" sz="1600" dirty="0" err="1">
                          <a:solidFill>
                            <a:srgbClr val="000000"/>
                          </a:solidFill>
                          <a:latin typeface="等线"/>
                          <a:ea typeface="等线"/>
                        </a:rPr>
                        <a:t>Relu</a:t>
                      </a:r>
                      <a:endParaRPr lang="en-US" sz="1600" dirty="0">
                        <a:solidFill>
                          <a:srgbClr val="000000"/>
                        </a:solidFill>
                        <a:latin typeface="等线"/>
                        <a:ea typeface="等线"/>
                      </a:endParaRP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A7E2F3"/>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6002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网络结构</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graphicFrame>
        <p:nvGraphicFramePr>
          <p:cNvPr id="40" name="表格 39"/>
          <p:cNvGraphicFramePr/>
          <p:nvPr/>
        </p:nvGraphicFramePr>
        <p:xfrm>
          <a:off x="64" y="64"/>
          <a:ext cx="4546600" cy="3139440"/>
        </p:xfrm>
        <a:graphic>
          <a:graphicData uri="http://schemas.openxmlformats.org/drawingml/2006/table">
            <a:tbl>
              <a:tblPr>
                <a:tableStyleId>{58542034-FE4F-4ADA-92B8-4CA66D0F0DF3}</a:tableStyleId>
              </a:tblPr>
              <a:tblGrid>
                <a:gridCol w="730250">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98500">
                  <a:extLst>
                    <a:ext uri="{9D8B030D-6E8A-4147-A177-3AD203B41FA5}">
                      <a16:colId xmlns:a16="http://schemas.microsoft.com/office/drawing/2014/main" val="20003"/>
                    </a:ext>
                  </a:extLst>
                </a:gridCol>
                <a:gridCol w="673100">
                  <a:extLst>
                    <a:ext uri="{9D8B030D-6E8A-4147-A177-3AD203B41FA5}">
                      <a16:colId xmlns:a16="http://schemas.microsoft.com/office/drawing/2014/main" val="20004"/>
                    </a:ext>
                  </a:extLst>
                </a:gridCol>
                <a:gridCol w="730250">
                  <a:extLst>
                    <a:ext uri="{9D8B030D-6E8A-4147-A177-3AD203B41FA5}">
                      <a16:colId xmlns:a16="http://schemas.microsoft.com/office/drawing/2014/main" val="20005"/>
                    </a:ext>
                  </a:extLst>
                </a:gridCol>
              </a:tblGrid>
              <a:tr h="323850">
                <a:tc gridSpan="6">
                  <a:txBody>
                    <a:bodyPr/>
                    <a:lstStyle/>
                    <a:p>
                      <a:pPr algn="ctr"/>
                      <a:r>
                        <a:rPr lang="zh-CN" sz="1600">
                          <a:solidFill>
                            <a:srgbClr val="000000"/>
                          </a:solidFill>
                          <a:latin typeface="等线"/>
                          <a:ea typeface="等线"/>
                        </a:rPr>
                        <a:t>池化层5个</a:t>
                      </a:r>
                    </a:p>
                  </a:txBody>
                  <a:tcPr>
                    <a:lnL w="6350">
                      <a:solidFill>
                        <a:srgbClr val="3F3F3F"/>
                      </a:solidFill>
                    </a:lnL>
                    <a:lnB w="6350">
                      <a:solidFill>
                        <a:srgbClr val="3F3F3F"/>
                      </a:solidFill>
                    </a:lnB>
                    <a:solidFill>
                      <a:srgbClr val="FCE4D6"/>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323850">
                <a:tc>
                  <a:txBody>
                    <a:bodyPr/>
                    <a:lstStyle/>
                    <a:p>
                      <a:pPr algn="ctr"/>
                      <a:r>
                        <a:rPr lang="zh-CN" sz="1600">
                          <a:solidFill>
                            <a:srgbClr val="000000"/>
                          </a:solidFill>
                          <a:latin typeface="等线"/>
                          <a:ea typeface="等线"/>
                        </a:rPr>
                        <a:t>位置</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3</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6</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10</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14</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18</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extLst>
                  <a:ext uri="{0D108BD9-81ED-4DB2-BD59-A6C34878D82A}">
                    <a16:rowId xmlns:a16="http://schemas.microsoft.com/office/drawing/2014/main" val="10001"/>
                  </a:ext>
                </a:extLst>
              </a:tr>
              <a:tr h="558800">
                <a:tc>
                  <a:txBody>
                    <a:bodyPr/>
                    <a:lstStyle/>
                    <a:p>
                      <a:pPr algn="ctr"/>
                      <a:r>
                        <a:rPr lang="zh-CN" sz="1600">
                          <a:solidFill>
                            <a:srgbClr val="000000"/>
                          </a:solidFill>
                          <a:latin typeface="等线"/>
                          <a:ea typeface="等线"/>
                        </a:rPr>
                        <a:t>输入数据尺寸</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224*224*64</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112*112*128</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56*56*256</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28*28*512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14*14*512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extLst>
                  <a:ext uri="{0D108BD9-81ED-4DB2-BD59-A6C34878D82A}">
                    <a16:rowId xmlns:a16="http://schemas.microsoft.com/office/drawing/2014/main" val="10002"/>
                  </a:ext>
                </a:extLst>
              </a:tr>
              <a:tr h="558800">
                <a:tc>
                  <a:txBody>
                    <a:bodyPr/>
                    <a:lstStyle/>
                    <a:p>
                      <a:pPr algn="ctr"/>
                      <a:r>
                        <a:rPr lang="zh-CN" sz="1600">
                          <a:solidFill>
                            <a:srgbClr val="000000"/>
                          </a:solidFill>
                          <a:latin typeface="等线"/>
                          <a:ea typeface="等线"/>
                        </a:rPr>
                        <a:t>滤波器尺寸</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2*2</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extLst>
                  <a:ext uri="{0D108BD9-81ED-4DB2-BD59-A6C34878D82A}">
                    <a16:rowId xmlns:a16="http://schemas.microsoft.com/office/drawing/2014/main" val="10003"/>
                  </a:ext>
                </a:extLst>
              </a:tr>
              <a:tr h="800100">
                <a:tc>
                  <a:txBody>
                    <a:bodyPr/>
                    <a:lstStyle/>
                    <a:p>
                      <a:pPr algn="ctr"/>
                      <a:r>
                        <a:rPr lang="zh-CN" sz="1600">
                          <a:solidFill>
                            <a:srgbClr val="000000"/>
                          </a:solidFill>
                          <a:latin typeface="等线"/>
                          <a:ea typeface="等线"/>
                        </a:rPr>
                        <a:t>池化方法</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max pooling</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max pooling</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max pooling</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max pooling</a:t>
                      </a:r>
                    </a:p>
                  </a:txBody>
                  <a:tcP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tc>
                  <a:txBody>
                    <a:bodyPr/>
                    <a:lstStyle/>
                    <a:p>
                      <a:pPr algn="ctr"/>
                      <a:r>
                        <a:rPr lang="en-US" sz="1600">
                          <a:solidFill>
                            <a:srgbClr val="000000"/>
                          </a:solidFill>
                          <a:latin typeface="等线"/>
                          <a:ea typeface="等线"/>
                        </a:rPr>
                        <a:t>max pooling</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CE4D6"/>
                    </a:solidFill>
                  </a:tcPr>
                </a:tc>
                <a:extLst>
                  <a:ext uri="{0D108BD9-81ED-4DB2-BD59-A6C34878D82A}">
                    <a16:rowId xmlns:a16="http://schemas.microsoft.com/office/drawing/2014/main" val="10004"/>
                  </a:ext>
                </a:extLst>
              </a:tr>
            </a:tbl>
          </a:graphicData>
        </a:graphic>
      </p:graphicFrame>
      <p:graphicFrame>
        <p:nvGraphicFramePr>
          <p:cNvPr id="41" name="表格 40"/>
          <p:cNvGraphicFramePr/>
          <p:nvPr/>
        </p:nvGraphicFramePr>
        <p:xfrm>
          <a:off x="4546664" y="64"/>
          <a:ext cx="4603750" cy="4159250"/>
        </p:xfrm>
        <a:graphic>
          <a:graphicData uri="http://schemas.openxmlformats.org/drawingml/2006/table">
            <a:tbl>
              <a:tblPr>
                <a:tableStyleId>{58542034-FE4F-4ADA-92B8-4CA66D0F0DF3}</a:tableStyleId>
              </a:tblPr>
              <a:tblGrid>
                <a:gridCol w="8763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19150">
                  <a:extLst>
                    <a:ext uri="{9D8B030D-6E8A-4147-A177-3AD203B41FA5}">
                      <a16:colId xmlns:a16="http://schemas.microsoft.com/office/drawing/2014/main" val="20004"/>
                    </a:ext>
                  </a:extLst>
                </a:gridCol>
              </a:tblGrid>
              <a:tr h="323850">
                <a:tc gridSpan="5">
                  <a:txBody>
                    <a:bodyPr/>
                    <a:lstStyle/>
                    <a:p>
                      <a:pPr algn="ctr"/>
                      <a:r>
                        <a:rPr sz="1400">
                          <a:solidFill>
                            <a:srgbClr val="000000"/>
                          </a:solidFill>
                          <a:latin typeface="等线"/>
                          <a:ea typeface="等线"/>
                        </a:rPr>
                        <a:t>全连接层3个</a:t>
                      </a:r>
                    </a:p>
                  </a:txBody>
                  <a:tcPr>
                    <a:lnL w="6350">
                      <a:solidFill>
                        <a:srgbClr val="3F3F3F"/>
                      </a:solidFill>
                    </a:lnL>
                    <a:lnB w="6350">
                      <a:solidFill>
                        <a:srgbClr val="3F3F3F"/>
                      </a:solidFill>
                    </a:lnB>
                    <a:solidFill>
                      <a:srgbClr val="B4C6E7"/>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355600">
                <a:tc>
                  <a:txBody>
                    <a:bodyPr/>
                    <a:lstStyle/>
                    <a:p>
                      <a:pPr algn="ctr"/>
                      <a:r>
                        <a:rPr lang="zh-CN" sz="1600">
                          <a:solidFill>
                            <a:srgbClr val="000000"/>
                          </a:solidFill>
                          <a:latin typeface="等线"/>
                          <a:ea typeface="等线"/>
                        </a:rPr>
                        <a:t>位置</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9C0006"/>
                          </a:solidFill>
                          <a:latin typeface="等线"/>
                          <a:ea typeface="等线"/>
                        </a:rPr>
                        <a:t>Flatten</a:t>
                      </a:r>
                    </a:p>
                  </a:txBody>
                  <a:tcPr>
                    <a:lnL w="6350">
                      <a:solidFill>
                        <a:srgbClr val="3F3F3F"/>
                      </a:solidFill>
                    </a:lnL>
                    <a:lnR w="6350">
                      <a:solidFill>
                        <a:srgbClr val="3F3F3F"/>
                      </a:solidFill>
                    </a:lnR>
                    <a:lnT w="6350">
                      <a:solidFill>
                        <a:srgbClr val="3F3F3F"/>
                      </a:solidFill>
                    </a:lnT>
                    <a:lnB w="6350">
                      <a:solidFill>
                        <a:srgbClr val="3F3F3F"/>
                      </a:solidFill>
                    </a:lnB>
                    <a:solidFill>
                      <a:srgbClr val="FFC7CE"/>
                    </a:solidFill>
                  </a:tcPr>
                </a:tc>
                <a:tc>
                  <a:txBody>
                    <a:bodyPr/>
                    <a:lstStyle/>
                    <a:p>
                      <a:pPr algn="ctr"/>
                      <a:r>
                        <a:rPr lang="en-US" sz="1600">
                          <a:solidFill>
                            <a:srgbClr val="000000"/>
                          </a:solidFill>
                          <a:latin typeface="等线"/>
                          <a:ea typeface="等线"/>
                        </a:rPr>
                        <a:t>19</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20</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21</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extLst>
                  <a:ext uri="{0D108BD9-81ED-4DB2-BD59-A6C34878D82A}">
                    <a16:rowId xmlns:a16="http://schemas.microsoft.com/office/drawing/2014/main" val="10001"/>
                  </a:ext>
                </a:extLst>
              </a:tr>
              <a:tr h="869950">
                <a:tc>
                  <a:txBody>
                    <a:bodyPr/>
                    <a:lstStyle/>
                    <a:p>
                      <a:pPr algn="ctr"/>
                      <a:r>
                        <a:rPr lang="zh-CN" sz="1600">
                          <a:solidFill>
                            <a:srgbClr val="000000"/>
                          </a:solidFill>
                          <a:latin typeface="等线"/>
                          <a:ea typeface="等线"/>
                        </a:rPr>
                        <a:t>输入数据尺寸</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9C0006"/>
                          </a:solidFill>
                          <a:latin typeface="等线"/>
                          <a:ea typeface="等线"/>
                        </a:rPr>
                        <a:t>7*7*512</a:t>
                      </a:r>
                    </a:p>
                  </a:txBody>
                  <a:tcPr>
                    <a:lnL w="6350">
                      <a:solidFill>
                        <a:srgbClr val="3F3F3F"/>
                      </a:solidFill>
                    </a:lnL>
                    <a:lnR w="6350">
                      <a:solidFill>
                        <a:srgbClr val="3F3F3F"/>
                      </a:solidFill>
                    </a:lnR>
                    <a:lnT w="6350">
                      <a:solidFill>
                        <a:srgbClr val="3F3F3F"/>
                      </a:solidFill>
                    </a:lnT>
                    <a:lnB w="6350">
                      <a:solidFill>
                        <a:srgbClr val="3F3F3F"/>
                      </a:solidFill>
                    </a:lnB>
                    <a:solidFill>
                      <a:srgbClr val="FFC7CE"/>
                    </a:solidFill>
                  </a:tcPr>
                </a:tc>
                <a:tc>
                  <a:txBody>
                    <a:bodyPr/>
                    <a:lstStyle/>
                    <a:p>
                      <a:pPr algn="ctr"/>
                      <a:r>
                        <a:rPr lang="en-US" sz="1600">
                          <a:solidFill>
                            <a:srgbClr val="000000"/>
                          </a:solidFill>
                          <a:latin typeface="等线"/>
                          <a:ea typeface="等线"/>
                        </a:rPr>
                        <a:t>25088</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1*1*4096</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1*1*4096</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extLst>
                  <a:ext uri="{0D108BD9-81ED-4DB2-BD59-A6C34878D82A}">
                    <a16:rowId xmlns:a16="http://schemas.microsoft.com/office/drawing/2014/main" val="10002"/>
                  </a:ext>
                </a:extLst>
              </a:tr>
              <a:tr h="869950">
                <a:tc>
                  <a:txBody>
                    <a:bodyPr/>
                    <a:lstStyle/>
                    <a:p>
                      <a:pPr algn="ctr"/>
                      <a:r>
                        <a:rPr lang="zh-CN" sz="1600">
                          <a:solidFill>
                            <a:srgbClr val="000000"/>
                          </a:solidFill>
                          <a:latin typeface="等线"/>
                          <a:ea typeface="等线"/>
                        </a:rPr>
                        <a:t>滤波器尺寸</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zh-CN" sz="1600">
                          <a:solidFill>
                            <a:srgbClr val="9C0006"/>
                          </a:solidFill>
                          <a:latin typeface="等线"/>
                          <a:ea typeface="等线"/>
                        </a:rPr>
                        <a:t>将数据拉平成向量</a:t>
                      </a:r>
                    </a:p>
                  </a:txBody>
                  <a:tcPr>
                    <a:lnL w="6350">
                      <a:solidFill>
                        <a:srgbClr val="3F3F3F"/>
                      </a:solidFill>
                    </a:lnL>
                    <a:lnR w="6350">
                      <a:solidFill>
                        <a:srgbClr val="3F3F3F"/>
                      </a:solidFill>
                    </a:lnR>
                    <a:lnT w="6350">
                      <a:solidFill>
                        <a:srgbClr val="3F3F3F"/>
                      </a:solidFill>
                    </a:lnT>
                    <a:lnB w="6350">
                      <a:solidFill>
                        <a:srgbClr val="3F3F3F"/>
                      </a:solidFill>
                    </a:lnB>
                    <a:solidFill>
                      <a:srgbClr val="FFC7CE"/>
                    </a:solidFill>
                  </a:tcPr>
                </a:tc>
                <a:tc>
                  <a:txBody>
                    <a:bodyPr/>
                    <a:lstStyle/>
                    <a:p>
                      <a:pPr algn="ctr"/>
                      <a:r>
                        <a:rPr lang="en-US" sz="1600">
                          <a:solidFill>
                            <a:srgbClr val="000000"/>
                          </a:solidFill>
                          <a:latin typeface="等线"/>
                          <a:ea typeface="等线"/>
                        </a:rPr>
                        <a:t>1*1</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1*1</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1*1</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extLst>
                  <a:ext uri="{0D108BD9-81ED-4DB2-BD59-A6C34878D82A}">
                    <a16:rowId xmlns:a16="http://schemas.microsoft.com/office/drawing/2014/main" val="10003"/>
                  </a:ext>
                </a:extLst>
              </a:tr>
              <a:tr h="869950">
                <a:tc>
                  <a:txBody>
                    <a:bodyPr/>
                    <a:lstStyle/>
                    <a:p>
                      <a:pPr algn="ctr"/>
                      <a:r>
                        <a:rPr lang="zh-CN" sz="1600">
                          <a:solidFill>
                            <a:srgbClr val="000000"/>
                          </a:solidFill>
                          <a:latin typeface="等线"/>
                          <a:ea typeface="等线"/>
                        </a:rPr>
                        <a:t>滤波器个数</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endParaRPr sz="1600"/>
                    </a:p>
                  </a:txBody>
                  <a:tcPr>
                    <a:lnL w="6350">
                      <a:solidFill>
                        <a:srgbClr val="3F3F3F"/>
                      </a:solidFill>
                    </a:lnL>
                    <a:lnR w="6350">
                      <a:solidFill>
                        <a:srgbClr val="3F3F3F"/>
                      </a:solidFill>
                    </a:lnR>
                    <a:lnT w="6350">
                      <a:solidFill>
                        <a:srgbClr val="3F3F3F"/>
                      </a:solidFill>
                    </a:lnT>
                    <a:lnB w="6350">
                      <a:solidFill>
                        <a:srgbClr val="3F3F3F"/>
                      </a:solidFill>
                    </a:lnB>
                    <a:solidFill>
                      <a:srgbClr val="FFC7CE"/>
                    </a:solidFill>
                  </a:tcPr>
                </a:tc>
                <a:tc>
                  <a:txBody>
                    <a:bodyPr/>
                    <a:lstStyle/>
                    <a:p>
                      <a:pPr algn="ctr"/>
                      <a:r>
                        <a:rPr lang="en-US" sz="1600">
                          <a:solidFill>
                            <a:srgbClr val="000000"/>
                          </a:solidFill>
                          <a:latin typeface="等线"/>
                          <a:ea typeface="等线"/>
                        </a:rPr>
                        <a:t>4096</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4096</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12</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extLst>
                  <a:ext uri="{0D108BD9-81ED-4DB2-BD59-A6C34878D82A}">
                    <a16:rowId xmlns:a16="http://schemas.microsoft.com/office/drawing/2014/main" val="10004"/>
                  </a:ext>
                </a:extLst>
              </a:tr>
              <a:tr h="869950">
                <a:tc>
                  <a:txBody>
                    <a:bodyPr/>
                    <a:lstStyle/>
                    <a:p>
                      <a:pPr algn="ctr"/>
                      <a:r>
                        <a:rPr lang="zh-CN" sz="1600">
                          <a:solidFill>
                            <a:srgbClr val="000000"/>
                          </a:solidFill>
                          <a:latin typeface="等线"/>
                          <a:ea typeface="等线"/>
                        </a:rPr>
                        <a:t>滤波器深度</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endParaRPr sz="1600"/>
                    </a:p>
                  </a:txBody>
                  <a:tcPr>
                    <a:lnL w="6350">
                      <a:solidFill>
                        <a:srgbClr val="3F3F3F"/>
                      </a:solidFill>
                    </a:lnL>
                    <a:lnR w="6350">
                      <a:solidFill>
                        <a:srgbClr val="3F3F3F"/>
                      </a:solidFill>
                    </a:lnR>
                    <a:lnT w="6350">
                      <a:solidFill>
                        <a:srgbClr val="3F3F3F"/>
                      </a:solidFill>
                    </a:lnT>
                    <a:lnB w="6350">
                      <a:solidFill>
                        <a:srgbClr val="3F3F3F"/>
                      </a:solidFill>
                    </a:lnB>
                    <a:solidFill>
                      <a:srgbClr val="FFC7CE"/>
                    </a:solidFill>
                  </a:tcPr>
                </a:tc>
                <a:tc>
                  <a:txBody>
                    <a:bodyPr/>
                    <a:lstStyle/>
                    <a:p>
                      <a:pPr algn="ctr"/>
                      <a:r>
                        <a:rPr lang="en-US" sz="1600">
                          <a:solidFill>
                            <a:srgbClr val="000000"/>
                          </a:solidFill>
                          <a:latin typeface="等线"/>
                          <a:ea typeface="等线"/>
                        </a:rPr>
                        <a:t>1</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4096</a:t>
                      </a:r>
                    </a:p>
                  </a:txBody>
                  <a:tcP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tc>
                  <a:txBody>
                    <a:bodyPr/>
                    <a:lstStyle/>
                    <a:p>
                      <a:pPr algn="ctr"/>
                      <a:r>
                        <a:rPr lang="en-US" sz="1600">
                          <a:solidFill>
                            <a:srgbClr val="000000"/>
                          </a:solidFill>
                          <a:latin typeface="等线"/>
                          <a:ea typeface="等线"/>
                        </a:rPr>
                        <a:t>4096</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B4C6E7"/>
                    </a:solidFill>
                  </a:tcPr>
                </a:tc>
                <a:extLst>
                  <a:ext uri="{0D108BD9-81ED-4DB2-BD59-A6C34878D82A}">
                    <a16:rowId xmlns:a16="http://schemas.microsoft.com/office/drawing/2014/main" val="10005"/>
                  </a:ext>
                </a:extLst>
              </a:tr>
            </a:tbl>
          </a:graphicData>
        </a:graphic>
      </p:graphicFrame>
      <p:graphicFrame>
        <p:nvGraphicFramePr>
          <p:cNvPr id="42" name="表格 41"/>
          <p:cNvGraphicFramePr/>
          <p:nvPr/>
        </p:nvGraphicFramePr>
        <p:xfrm>
          <a:off x="4546664" y="4152900"/>
          <a:ext cx="4603750" cy="1005840"/>
        </p:xfrm>
        <a:graphic>
          <a:graphicData uri="http://schemas.openxmlformats.org/drawingml/2006/table">
            <a:tbl>
              <a:tblPr>
                <a:tableStyleId>{58542034-FE4F-4ADA-92B8-4CA66D0F0DF3}</a:tableStyleId>
              </a:tblPr>
              <a:tblGrid>
                <a:gridCol w="1955800">
                  <a:extLst>
                    <a:ext uri="{9D8B030D-6E8A-4147-A177-3AD203B41FA5}">
                      <a16:colId xmlns:a16="http://schemas.microsoft.com/office/drawing/2014/main" val="20000"/>
                    </a:ext>
                  </a:extLst>
                </a:gridCol>
                <a:gridCol w="2647950">
                  <a:extLst>
                    <a:ext uri="{9D8B030D-6E8A-4147-A177-3AD203B41FA5}">
                      <a16:colId xmlns:a16="http://schemas.microsoft.com/office/drawing/2014/main" val="20001"/>
                    </a:ext>
                  </a:extLst>
                </a:gridCol>
              </a:tblGrid>
              <a:tr h="165100">
                <a:tc gridSpan="2">
                  <a:txBody>
                    <a:bodyPr/>
                    <a:lstStyle/>
                    <a:p>
                      <a:pPr algn="ctr"/>
                      <a:r>
                        <a:rPr lang="zh-CN" sz="1600">
                          <a:solidFill>
                            <a:srgbClr val="000000"/>
                          </a:solidFill>
                          <a:latin typeface="等线"/>
                          <a:ea typeface="等线"/>
                        </a:rPr>
                        <a:t>输出层</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FF2CC"/>
                    </a:solidFill>
                  </a:tcPr>
                </a:tc>
                <a:tc hMerge="1">
                  <a:txBody>
                    <a:bodyPr/>
                    <a:lstStyle/>
                    <a:p>
                      <a:endParaRPr/>
                    </a:p>
                  </a:txBody>
                  <a:tcPr/>
                </a:tc>
                <a:extLst>
                  <a:ext uri="{0D108BD9-81ED-4DB2-BD59-A6C34878D82A}">
                    <a16:rowId xmlns:a16="http://schemas.microsoft.com/office/drawing/2014/main" val="10000"/>
                  </a:ext>
                </a:extLst>
              </a:tr>
              <a:tr h="292100">
                <a:tc>
                  <a:txBody>
                    <a:bodyPr/>
                    <a:lstStyle/>
                    <a:p>
                      <a:pPr algn="ctr"/>
                      <a:r>
                        <a:rPr lang="zh-CN" sz="1600">
                          <a:solidFill>
                            <a:srgbClr val="000000"/>
                          </a:solidFill>
                          <a:latin typeface="等线"/>
                          <a:ea typeface="等线"/>
                        </a:rPr>
                        <a:t>神经元个数</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FF2CC"/>
                    </a:solidFill>
                  </a:tcPr>
                </a:tc>
                <a:tc>
                  <a:txBody>
                    <a:bodyPr/>
                    <a:lstStyle/>
                    <a:p>
                      <a:pPr algn="ctr"/>
                      <a:r>
                        <a:rPr lang="en-US" sz="1600">
                          <a:solidFill>
                            <a:srgbClr val="000000"/>
                          </a:solidFill>
                          <a:latin typeface="等线"/>
                          <a:ea typeface="等线"/>
                        </a:rPr>
                        <a:t>12</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FF2CC"/>
                    </a:solidFill>
                  </a:tcPr>
                </a:tc>
                <a:extLst>
                  <a:ext uri="{0D108BD9-81ED-4DB2-BD59-A6C34878D82A}">
                    <a16:rowId xmlns:a16="http://schemas.microsoft.com/office/drawing/2014/main" val="10001"/>
                  </a:ext>
                </a:extLst>
              </a:tr>
              <a:tr h="292100">
                <a:tc>
                  <a:txBody>
                    <a:bodyPr/>
                    <a:lstStyle/>
                    <a:p>
                      <a:pPr algn="ctr"/>
                      <a:r>
                        <a:rPr lang="zh-CN" sz="1600">
                          <a:solidFill>
                            <a:srgbClr val="000000"/>
                          </a:solidFill>
                          <a:latin typeface="等线"/>
                          <a:ea typeface="等线"/>
                        </a:rPr>
                        <a:t>激活函数</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FF2CC"/>
                    </a:solidFill>
                  </a:tcPr>
                </a:tc>
                <a:tc>
                  <a:txBody>
                    <a:bodyPr/>
                    <a:lstStyle/>
                    <a:p>
                      <a:pPr algn="ctr"/>
                      <a:r>
                        <a:rPr lang="en-US" sz="1600">
                          <a:solidFill>
                            <a:srgbClr val="000000"/>
                          </a:solidFill>
                          <a:latin typeface="等线"/>
                          <a:ea typeface="等线"/>
                        </a:rPr>
                        <a:t>softmax</a:t>
                      </a:r>
                    </a:p>
                  </a:txBody>
                  <a:tcPr anchor="ctr">
                    <a:lnL w="6350">
                      <a:solidFill>
                        <a:srgbClr val="3F3F3F"/>
                      </a:solidFill>
                    </a:lnL>
                    <a:lnR w="6350">
                      <a:solidFill>
                        <a:srgbClr val="3F3F3F"/>
                      </a:solidFill>
                    </a:lnR>
                    <a:lnT w="6350">
                      <a:solidFill>
                        <a:srgbClr val="3F3F3F"/>
                      </a:solidFill>
                    </a:lnT>
                    <a:lnB w="6350">
                      <a:solidFill>
                        <a:srgbClr val="3F3F3F"/>
                      </a:solidFill>
                    </a:lnB>
                    <a:solidFill>
                      <a:srgbClr val="FFF2CC"/>
                    </a:solidFill>
                  </a:tcPr>
                </a:tc>
                <a:extLst>
                  <a:ext uri="{0D108BD9-81ED-4DB2-BD59-A6C34878D82A}">
                    <a16:rowId xmlns:a16="http://schemas.microsoft.com/office/drawing/2014/main" val="10002"/>
                  </a:ext>
                </a:extLst>
              </a:tr>
            </a:tbl>
          </a:graphicData>
        </a:graphic>
      </p:graphicFrame>
      <p:sp>
        <p:nvSpPr>
          <p:cNvPr id="43" name="文本框 42"/>
          <p:cNvSpPr txBox="1"/>
          <p:nvPr/>
        </p:nvSpPr>
        <p:spPr>
          <a:xfrm>
            <a:off x="64" y="3244340"/>
            <a:ext cx="4572000" cy="1504950"/>
          </a:xfrm>
        </p:spPr>
        <p:txBody>
          <a:bodyPr>
            <a:spAutoFit/>
          </a:bodyPr>
          <a:lstStyle/>
          <a:p>
            <a:r>
              <a:rPr lang="en-US">
                <a:latin typeface="等线"/>
                <a:ea typeface="等线"/>
              </a:rPr>
              <a:t>VGG16</a:t>
            </a:r>
            <a:r>
              <a:rPr lang="zh-CN">
                <a:latin typeface="宋体"/>
                <a:ea typeface="宋体"/>
              </a:rPr>
              <a:t>具有巨大的参数数目，具有很高的拟合能力。</a:t>
            </a:r>
            <a:r>
              <a:rPr lang="en-US">
                <a:latin typeface="等线"/>
                <a:ea typeface="等线"/>
              </a:rPr>
              <a:t>VGG</a:t>
            </a:r>
            <a:r>
              <a:rPr lang="zh-CN">
                <a:latin typeface="宋体"/>
                <a:ea typeface="宋体"/>
              </a:rPr>
              <a:t>网络结构简洁，都是由小卷积核、小池化核、</a:t>
            </a:r>
            <a:r>
              <a:rPr lang="en-US">
                <a:latin typeface="等线"/>
                <a:ea typeface="等线"/>
              </a:rPr>
              <a:t>ReLU</a:t>
            </a:r>
            <a:r>
              <a:rPr lang="zh-CN">
                <a:latin typeface="宋体"/>
                <a:ea typeface="宋体"/>
              </a:rPr>
              <a:t>组合而成</a:t>
            </a:r>
          </a:p>
          <a:p>
            <a:r>
              <a:rPr lang="en-US"/>
              <a:t> </a:t>
            </a:r>
            <a:r>
              <a:rPr lang="en-US">
                <a:latin typeface="等线"/>
                <a:ea typeface="等线"/>
              </a:rPr>
              <a:t>VGG</a:t>
            </a:r>
            <a:r>
              <a:rPr lang="zh-CN">
                <a:latin typeface="宋体"/>
                <a:ea typeface="宋体"/>
              </a:rPr>
              <a:t>优点：小卷积核，小池化核，层数更深；缺点：训练时间长，存储容量大。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6002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网络结构</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40" name="文本框 10"/>
          <p:cNvSpPr txBox="1">
            <a:spLocks noChangeArrowheads="1"/>
          </p:cNvSpPr>
          <p:nvPr/>
        </p:nvSpPr>
        <p:spPr>
          <a:xfrm>
            <a:off x="70961" y="666187"/>
            <a:ext cx="1606550" cy="514350"/>
          </a:xfrm>
          <a:prstGeom prst="rect">
            <a:avLst/>
          </a:prstGeom>
          <a:noFill/>
          <a:ln>
            <a:noFill/>
          </a:ln>
        </p:spPr>
        <p:txBody>
          <a:bodyPr wrap="squar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en-US" sz="2800" b="0" i="0" strike="noStrike" spc="0">
                <a:solidFill>
                  <a:srgbClr val="595959"/>
                </a:solidFill>
                <a:latin typeface="思源黑体 Regular"/>
                <a:ea typeface="思源黑体 Regular"/>
              </a:rPr>
              <a:t>RepVGG</a:t>
            </a:r>
          </a:p>
        </p:txBody>
      </p:sp>
      <p:pic>
        <p:nvPicPr>
          <p:cNvPr id="41" name="图片 40"/>
          <p:cNvPicPr>
            <a:picLocks noChangeAspect="1"/>
          </p:cNvPicPr>
          <p:nvPr/>
        </p:nvPicPr>
        <p:blipFill>
          <a:blip r:embed="rId3"/>
          <a:stretch/>
        </p:blipFill>
        <p:spPr>
          <a:xfrm>
            <a:off x="4020079" y="303822"/>
            <a:ext cx="5591404" cy="4126590"/>
          </a:xfrm>
          <a:prstGeom prst="rect">
            <a:avLst/>
          </a:prstGeom>
        </p:spPr>
      </p:pic>
      <p:sp>
        <p:nvSpPr>
          <p:cNvPr id="42" name="文本框 41"/>
          <p:cNvSpPr txBox="1"/>
          <p:nvPr/>
        </p:nvSpPr>
        <p:spPr>
          <a:xfrm>
            <a:off x="70961" y="1298175"/>
            <a:ext cx="4572000" cy="2279650"/>
          </a:xfrm>
        </p:spPr>
        <p:txBody>
          <a:bodyPr>
            <a:spAutoFit/>
          </a:bodyPr>
          <a:lstStyle/>
          <a:p>
            <a:r>
              <a:rPr lang="en-US" sz="2400" dirty="0" err="1">
                <a:latin typeface="等线"/>
                <a:ea typeface="等线"/>
              </a:rPr>
              <a:t>RepVGG</a:t>
            </a:r>
            <a:r>
              <a:rPr lang="zh-CN" sz="2400" dirty="0">
                <a:latin typeface="宋体"/>
                <a:ea typeface="宋体"/>
              </a:rPr>
              <a:t>将训练推理网络结构进行独立设计，在训练时使用高精度的多分支网络学习权值，在推理时使用低延迟的单分支网络，然后通过结构重参数化将多分支网络的权值转移到单分支网络。</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16002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网络结构</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pic>
        <p:nvPicPr>
          <p:cNvPr id="40" name="图片 39"/>
          <p:cNvPicPr>
            <a:picLocks noChangeAspect="1"/>
          </p:cNvPicPr>
          <p:nvPr/>
        </p:nvPicPr>
        <p:blipFill>
          <a:blip r:embed="rId2"/>
          <a:stretch/>
        </p:blipFill>
        <p:spPr>
          <a:xfrm>
            <a:off x="70961" y="751629"/>
            <a:ext cx="3785983" cy="4008688"/>
          </a:xfrm>
          <a:prstGeom prst="rect">
            <a:avLst/>
          </a:prstGeom>
        </p:spPr>
      </p:pic>
      <p:sp>
        <p:nvSpPr>
          <p:cNvPr id="41" name="文本框 40"/>
          <p:cNvSpPr txBox="1"/>
          <p:nvPr/>
        </p:nvSpPr>
        <p:spPr>
          <a:xfrm>
            <a:off x="4375916" y="547155"/>
            <a:ext cx="4572000" cy="1993900"/>
          </a:xfrm>
        </p:spPr>
        <p:txBody>
          <a:bodyPr>
            <a:spAutoFit/>
          </a:bodyPr>
          <a:lstStyle/>
          <a:p>
            <a:r>
              <a:rPr lang="zh-CN" sz="2400" dirty="0">
                <a:latin typeface="宋体"/>
                <a:ea typeface="宋体"/>
              </a:rPr>
              <a:t>有</a:t>
            </a:r>
            <a:r>
              <a:rPr lang="en-US" sz="2400" dirty="0">
                <a:latin typeface="等线"/>
                <a:ea typeface="等线"/>
              </a:rPr>
              <a:t>44</a:t>
            </a:r>
            <a:r>
              <a:rPr lang="zh-CN" sz="2400" dirty="0">
                <a:latin typeface="宋体"/>
                <a:ea typeface="宋体"/>
              </a:rPr>
              <a:t>个卷积层，卷积尺寸</a:t>
            </a:r>
            <a:r>
              <a:rPr lang="en-US" sz="2400" dirty="0">
                <a:latin typeface="等线"/>
                <a:ea typeface="等线"/>
              </a:rPr>
              <a:t>3*3</a:t>
            </a:r>
            <a:r>
              <a:rPr lang="zh-CN" sz="2400" dirty="0">
                <a:latin typeface="宋体"/>
                <a:ea typeface="宋体"/>
              </a:rPr>
              <a:t>，滤波器个数各有</a:t>
            </a:r>
            <a:r>
              <a:rPr lang="en-US" sz="2400" dirty="0">
                <a:latin typeface="等线"/>
                <a:ea typeface="等线"/>
              </a:rPr>
              <a:t>48</a:t>
            </a:r>
            <a:r>
              <a:rPr lang="zh-CN" sz="2400" dirty="0">
                <a:latin typeface="宋体"/>
                <a:ea typeface="宋体"/>
              </a:rPr>
              <a:t>、</a:t>
            </a:r>
            <a:r>
              <a:rPr lang="en-US" sz="2400" dirty="0">
                <a:latin typeface="等线"/>
                <a:ea typeface="等线"/>
              </a:rPr>
              <a:t>96</a:t>
            </a:r>
            <a:r>
              <a:rPr lang="zh-CN" sz="2400" dirty="0">
                <a:latin typeface="宋体"/>
                <a:ea typeface="宋体"/>
              </a:rPr>
              <a:t>、</a:t>
            </a:r>
            <a:r>
              <a:rPr lang="en-US" sz="2400" dirty="0">
                <a:latin typeface="等线"/>
                <a:ea typeface="等线"/>
              </a:rPr>
              <a:t>192</a:t>
            </a:r>
            <a:r>
              <a:rPr lang="zh-CN" sz="2400" dirty="0">
                <a:latin typeface="宋体"/>
                <a:ea typeface="宋体"/>
              </a:rPr>
              <a:t>个。</a:t>
            </a:r>
            <a:r>
              <a:rPr lang="en-US" sz="2400" dirty="0">
                <a:latin typeface="等线"/>
                <a:ea typeface="等线"/>
              </a:rPr>
              <a:t>22</a:t>
            </a:r>
            <a:r>
              <a:rPr lang="zh-CN" sz="2400" dirty="0">
                <a:latin typeface="宋体"/>
                <a:ea typeface="宋体"/>
              </a:rPr>
              <a:t>个</a:t>
            </a:r>
            <a:r>
              <a:rPr lang="en-US" sz="2400" dirty="0" err="1">
                <a:latin typeface="等线"/>
                <a:ea typeface="等线"/>
              </a:rPr>
              <a:t>Relu</a:t>
            </a:r>
            <a:r>
              <a:rPr lang="zh-CN" altLang="zh-CN" sz="2400" dirty="0">
                <a:latin typeface="宋体"/>
                <a:ea typeface="宋体"/>
              </a:rPr>
              <a:t>激活层</a:t>
            </a:r>
            <a:r>
              <a:rPr lang="zh-CN" sz="2400" dirty="0">
                <a:latin typeface="宋体"/>
                <a:ea typeface="宋体"/>
              </a:rPr>
              <a:t>，</a:t>
            </a:r>
            <a:r>
              <a:rPr lang="en-US" sz="2400" dirty="0">
                <a:latin typeface="等线"/>
                <a:ea typeface="等线"/>
              </a:rPr>
              <a:t>1</a:t>
            </a:r>
            <a:r>
              <a:rPr lang="zh-CN" sz="2400" dirty="0">
                <a:latin typeface="宋体"/>
                <a:ea typeface="宋体"/>
              </a:rPr>
              <a:t>个自适应池化层，</a:t>
            </a:r>
            <a:r>
              <a:rPr lang="en-US" sz="2400" dirty="0">
                <a:latin typeface="等线"/>
                <a:ea typeface="等线"/>
              </a:rPr>
              <a:t>22</a:t>
            </a:r>
            <a:r>
              <a:rPr lang="zh-CN" sz="2400" dirty="0">
                <a:latin typeface="宋体"/>
                <a:ea typeface="宋体"/>
              </a:rPr>
              <a:t>个</a:t>
            </a:r>
            <a:r>
              <a:rPr lang="en-US" sz="2400" dirty="0" err="1">
                <a:latin typeface="等线"/>
                <a:ea typeface="等线"/>
              </a:rPr>
              <a:t>RepVGG</a:t>
            </a:r>
            <a:r>
              <a:rPr lang="en-US" sz="2400" dirty="0">
                <a:latin typeface="等线"/>
                <a:ea typeface="等线"/>
              </a:rPr>
              <a:t> Block</a:t>
            </a:r>
            <a:r>
              <a:rPr lang="zh-CN" sz="2400" dirty="0">
                <a:latin typeface="宋体"/>
                <a:ea typeface="宋体"/>
              </a:rPr>
              <a:t>，最后有</a:t>
            </a:r>
            <a:r>
              <a:rPr lang="en-US" sz="2400" dirty="0">
                <a:latin typeface="等线"/>
                <a:ea typeface="等线"/>
              </a:rPr>
              <a:t>1</a:t>
            </a:r>
            <a:r>
              <a:rPr lang="zh-CN" sz="2400" dirty="0">
                <a:latin typeface="宋体"/>
                <a:ea typeface="宋体"/>
              </a:rPr>
              <a:t>个全连接层。</a:t>
            </a:r>
            <a:r>
              <a:rPr lang="zh-CN" altLang="en-US" sz="2400" dirty="0">
                <a:latin typeface="宋体"/>
                <a:ea typeface="宋体"/>
              </a:rPr>
              <a:t>共</a:t>
            </a:r>
            <a:r>
              <a:rPr lang="en-US" altLang="zh-CN" sz="2400" dirty="0">
                <a:latin typeface="宋体"/>
                <a:ea typeface="宋体"/>
              </a:rPr>
              <a:t>46</a:t>
            </a:r>
            <a:r>
              <a:rPr lang="zh-CN" altLang="en-US" sz="2400" dirty="0">
                <a:latin typeface="宋体"/>
                <a:ea typeface="宋体"/>
              </a:rPr>
              <a:t>层</a:t>
            </a:r>
            <a:endParaRPr lang="zh-CN" sz="2400" dirty="0">
              <a:latin typeface="宋体"/>
              <a:ea typeface="宋体"/>
            </a:endParaRPr>
          </a:p>
        </p:txBody>
      </p:sp>
      <p:sp>
        <p:nvSpPr>
          <p:cNvPr id="42" name="文本框 41"/>
          <p:cNvSpPr txBox="1"/>
          <p:nvPr/>
        </p:nvSpPr>
        <p:spPr>
          <a:xfrm>
            <a:off x="4375916" y="2705391"/>
            <a:ext cx="4513048" cy="1936750"/>
          </a:xfrm>
        </p:spPr>
        <p:txBody>
          <a:bodyPr>
            <a:spAutoFit/>
          </a:bodyPr>
          <a:lstStyle/>
          <a:p>
            <a:r>
              <a:rPr lang="en-US" sz="2400">
                <a:latin typeface="等线"/>
                <a:ea typeface="等线"/>
              </a:rPr>
              <a:t>RepVGG</a:t>
            </a:r>
            <a:r>
              <a:rPr lang="zh-CN" sz="2400">
                <a:latin typeface="宋体"/>
                <a:ea typeface="宋体"/>
              </a:rPr>
              <a:t>优点：简单即快速、内存使用经济、灵活，训练时的多分支结构；缺点：模型较大，结构没有</a:t>
            </a:r>
            <a:r>
              <a:rPr lang="en-US" sz="2400">
                <a:latin typeface="等线"/>
                <a:ea typeface="等线"/>
              </a:rPr>
              <a:t>VGG</a:t>
            </a:r>
            <a:r>
              <a:rPr lang="zh-CN" sz="2400">
                <a:latin typeface="宋体"/>
                <a:ea typeface="宋体"/>
              </a:rPr>
              <a:t>简单。</a:t>
            </a:r>
          </a:p>
          <a:p>
            <a:r>
              <a:rPr lang="en-US" sz="240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30226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网络对比实验分析</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40" name="文本框 39"/>
          <p:cNvSpPr txBox="1"/>
          <p:nvPr/>
        </p:nvSpPr>
        <p:spPr>
          <a:xfrm>
            <a:off x="70961" y="602646"/>
            <a:ext cx="8534400" cy="450850"/>
          </a:xfrm>
        </p:spPr>
        <p:txBody>
          <a:bodyPr>
            <a:spAutoFit/>
          </a:bodyPr>
          <a:lstStyle/>
          <a:p>
            <a:r>
              <a:rPr lang="zh-CN" sz="2400" b="0" i="0" strike="noStrike" spc="0">
                <a:solidFill>
                  <a:srgbClr val="595959"/>
                </a:solidFill>
                <a:latin typeface="思源黑体 Regular"/>
                <a:ea typeface="思源黑体 Regular"/>
              </a:rPr>
              <a:t>在</a:t>
            </a:r>
            <a:r>
              <a:rPr lang="en-US" sz="2400" b="0" i="0" strike="noStrike" spc="0">
                <a:solidFill>
                  <a:srgbClr val="595959"/>
                </a:solidFill>
                <a:latin typeface="思源黑体 Regular"/>
                <a:ea typeface="思源黑体 Regular"/>
              </a:rPr>
              <a:t>Epochs=20,</a:t>
            </a:r>
            <a:r>
              <a:rPr lang="zh-CN" sz="2400" b="0" i="0" strike="noStrike" spc="0">
                <a:solidFill>
                  <a:srgbClr val="595959"/>
                </a:solidFill>
                <a:latin typeface="思源黑体 Regular"/>
                <a:ea typeface="思源黑体 Regular"/>
              </a:rPr>
              <a:t>学习率</a:t>
            </a:r>
            <a:r>
              <a:rPr lang="en-US" sz="2400" b="0" i="0" strike="noStrike" spc="0">
                <a:solidFill>
                  <a:srgbClr val="595959"/>
                </a:solidFill>
                <a:latin typeface="思源黑体 Regular"/>
                <a:ea typeface="思源黑体 Regular"/>
              </a:rPr>
              <a:t>=0.0001</a:t>
            </a:r>
            <a:r>
              <a:rPr lang="zh-CN" sz="2400" b="0" i="0" strike="noStrike" spc="0">
                <a:solidFill>
                  <a:srgbClr val="595959"/>
                </a:solidFill>
                <a:latin typeface="思源黑体 Regular"/>
                <a:ea typeface="思源黑体 Regular"/>
              </a:rPr>
              <a:t>，</a:t>
            </a:r>
            <a:r>
              <a:rPr lang="en-US" sz="2400" b="0" i="0" strike="noStrike" spc="0">
                <a:solidFill>
                  <a:srgbClr val="595959"/>
                </a:solidFill>
                <a:latin typeface="思源黑体 Regular"/>
                <a:ea typeface="思源黑体 Regular"/>
              </a:rPr>
              <a:t>batch_size=128</a:t>
            </a:r>
            <a:r>
              <a:rPr lang="zh-CN" sz="2400" b="0" i="0" strike="noStrike" spc="0">
                <a:solidFill>
                  <a:srgbClr val="595959"/>
                </a:solidFill>
                <a:latin typeface="思源黑体 Regular"/>
                <a:ea typeface="思源黑体 Regular"/>
              </a:rPr>
              <a:t>的条件下</a:t>
            </a:r>
          </a:p>
        </p:txBody>
      </p:sp>
      <p:graphicFrame>
        <p:nvGraphicFramePr>
          <p:cNvPr id="41" name="表格 40"/>
          <p:cNvGraphicFramePr/>
          <p:nvPr/>
        </p:nvGraphicFramePr>
        <p:xfrm>
          <a:off x="110597" y="1053496"/>
          <a:ext cx="8724900" cy="4023360"/>
        </p:xfrm>
        <a:graphic>
          <a:graphicData uri="http://schemas.openxmlformats.org/drawingml/2006/table">
            <a:tbl>
              <a:tblPr>
                <a:tableStyleId>{58542034-FE4F-4ADA-92B8-4CA66D0F0DF3}</a:tableStyleId>
              </a:tblPr>
              <a:tblGrid>
                <a:gridCol w="1454150">
                  <a:extLst>
                    <a:ext uri="{9D8B030D-6E8A-4147-A177-3AD203B41FA5}">
                      <a16:colId xmlns:a16="http://schemas.microsoft.com/office/drawing/2014/main" val="20000"/>
                    </a:ext>
                  </a:extLst>
                </a:gridCol>
                <a:gridCol w="1454150">
                  <a:extLst>
                    <a:ext uri="{9D8B030D-6E8A-4147-A177-3AD203B41FA5}">
                      <a16:colId xmlns:a16="http://schemas.microsoft.com/office/drawing/2014/main" val="20001"/>
                    </a:ext>
                  </a:extLst>
                </a:gridCol>
                <a:gridCol w="1454150">
                  <a:extLst>
                    <a:ext uri="{9D8B030D-6E8A-4147-A177-3AD203B41FA5}">
                      <a16:colId xmlns:a16="http://schemas.microsoft.com/office/drawing/2014/main" val="20002"/>
                    </a:ext>
                  </a:extLst>
                </a:gridCol>
                <a:gridCol w="1454150">
                  <a:extLst>
                    <a:ext uri="{9D8B030D-6E8A-4147-A177-3AD203B41FA5}">
                      <a16:colId xmlns:a16="http://schemas.microsoft.com/office/drawing/2014/main" val="20003"/>
                    </a:ext>
                  </a:extLst>
                </a:gridCol>
                <a:gridCol w="1454150">
                  <a:extLst>
                    <a:ext uri="{9D8B030D-6E8A-4147-A177-3AD203B41FA5}">
                      <a16:colId xmlns:a16="http://schemas.microsoft.com/office/drawing/2014/main" val="20004"/>
                    </a:ext>
                  </a:extLst>
                </a:gridCol>
                <a:gridCol w="1454150">
                  <a:extLst>
                    <a:ext uri="{9D8B030D-6E8A-4147-A177-3AD203B41FA5}">
                      <a16:colId xmlns:a16="http://schemas.microsoft.com/office/drawing/2014/main" val="20005"/>
                    </a:ext>
                  </a:extLst>
                </a:gridCol>
              </a:tblGrid>
              <a:tr h="241300">
                <a:tc gridSpan="2">
                  <a:txBody>
                    <a:bodyPr/>
                    <a:lstStyle/>
                    <a:p>
                      <a:r>
                        <a:rPr lang="zh-CN" sz="1600">
                          <a:solidFill>
                            <a:srgbClr val="3F3F76"/>
                          </a:solidFill>
                          <a:highlight>
                            <a:srgbClr val="FFCC99"/>
                          </a:highlight>
                        </a:rPr>
                        <a:t>优化器</a:t>
                      </a:r>
                    </a:p>
                  </a:txBody>
                  <a:tcPr>
                    <a:solidFill>
                      <a:srgbClr val="FFCC99"/>
                    </a:solidFill>
                  </a:tcPr>
                </a:tc>
                <a:tc hMerge="1">
                  <a:txBody>
                    <a:bodyPr/>
                    <a:lstStyle/>
                    <a:p>
                      <a:endParaRPr/>
                    </a:p>
                  </a:txBody>
                  <a:tcPr/>
                </a:tc>
                <a:tc gridSpan="2">
                  <a:txBody>
                    <a:bodyPr/>
                    <a:lstStyle/>
                    <a:p>
                      <a:r>
                        <a:rPr lang="en-US" sz="1600">
                          <a:solidFill>
                            <a:srgbClr val="3F3F76"/>
                          </a:solidFill>
                          <a:highlight>
                            <a:srgbClr val="FFCC99"/>
                          </a:highlight>
                        </a:rPr>
                        <a:t>Adam</a:t>
                      </a:r>
                    </a:p>
                  </a:txBody>
                  <a:tcPr>
                    <a:solidFill>
                      <a:srgbClr val="FFCC99"/>
                    </a:solidFill>
                  </a:tcPr>
                </a:tc>
                <a:tc hMerge="1">
                  <a:txBody>
                    <a:bodyPr/>
                    <a:lstStyle/>
                    <a:p>
                      <a:endParaRPr/>
                    </a:p>
                  </a:txBody>
                  <a:tcPr/>
                </a:tc>
                <a:tc gridSpan="2">
                  <a:txBody>
                    <a:bodyPr/>
                    <a:lstStyle/>
                    <a:p>
                      <a:r>
                        <a:rPr lang="en-US" sz="1600">
                          <a:solidFill>
                            <a:srgbClr val="3F3F76"/>
                          </a:solidFill>
                          <a:highlight>
                            <a:srgbClr val="FFCC99"/>
                          </a:highlight>
                        </a:rPr>
                        <a:t>Momentum</a:t>
                      </a:r>
                    </a:p>
                  </a:txBody>
                  <a:tcPr>
                    <a:solidFill>
                      <a:srgbClr val="FFCC99"/>
                    </a:solidFill>
                  </a:tcPr>
                </a:tc>
                <a:tc hMerge="1">
                  <a:txBody>
                    <a:bodyPr/>
                    <a:lstStyle/>
                    <a:p>
                      <a:endParaRPr/>
                    </a:p>
                  </a:txBody>
                  <a:tcPr/>
                </a:tc>
                <a:extLst>
                  <a:ext uri="{0D108BD9-81ED-4DB2-BD59-A6C34878D82A}">
                    <a16:rowId xmlns:a16="http://schemas.microsoft.com/office/drawing/2014/main" val="10000"/>
                  </a:ext>
                </a:extLst>
              </a:tr>
              <a:tr h="241300">
                <a:tc gridSpan="2">
                  <a:txBody>
                    <a:bodyPr/>
                    <a:lstStyle/>
                    <a:p>
                      <a:r>
                        <a:rPr lang="zh-CN" sz="1600">
                          <a:solidFill>
                            <a:srgbClr val="3F3F76"/>
                          </a:solidFill>
                          <a:highlight>
                            <a:srgbClr val="FFCC99"/>
                          </a:highlight>
                        </a:rPr>
                        <a:t>损失函数</a:t>
                      </a:r>
                    </a:p>
                  </a:txBody>
                  <a:tcPr>
                    <a:solidFill>
                      <a:srgbClr val="FFCC99"/>
                    </a:solidFill>
                  </a:tcPr>
                </a:tc>
                <a:tc hMerge="1">
                  <a:txBody>
                    <a:bodyPr/>
                    <a:lstStyle/>
                    <a:p>
                      <a:endParaRPr/>
                    </a:p>
                  </a:txBody>
                  <a:tcPr/>
                </a:tc>
                <a:tc>
                  <a:txBody>
                    <a:bodyPr/>
                    <a:lstStyle/>
                    <a:p>
                      <a:r>
                        <a:rPr lang="zh-CN" sz="1600">
                          <a:solidFill>
                            <a:srgbClr val="3F3F76"/>
                          </a:solidFill>
                          <a:highlight>
                            <a:srgbClr val="FFCC99"/>
                          </a:highlight>
                        </a:rPr>
                        <a:t>交叉熵</a:t>
                      </a:r>
                    </a:p>
                  </a:txBody>
                  <a:tcPr>
                    <a:solidFill>
                      <a:srgbClr val="FFCC99"/>
                    </a:solidFill>
                  </a:tcPr>
                </a:tc>
                <a:tc>
                  <a:txBody>
                    <a:bodyPr/>
                    <a:lstStyle/>
                    <a:p>
                      <a:r>
                        <a:rPr lang="en-US" sz="1600">
                          <a:solidFill>
                            <a:srgbClr val="3F3F76"/>
                          </a:solidFill>
                          <a:highlight>
                            <a:srgbClr val="FFCC99"/>
                          </a:highlight>
                        </a:rPr>
                        <a:t>NLL</a:t>
                      </a:r>
                    </a:p>
                  </a:txBody>
                  <a:tcPr>
                    <a:solidFill>
                      <a:srgbClr val="FFCC99"/>
                    </a:solidFill>
                  </a:tcPr>
                </a:tc>
                <a:tc>
                  <a:txBody>
                    <a:bodyPr/>
                    <a:lstStyle/>
                    <a:p>
                      <a:r>
                        <a:rPr lang="zh-CN" sz="1600">
                          <a:solidFill>
                            <a:srgbClr val="3F3F76"/>
                          </a:solidFill>
                          <a:highlight>
                            <a:srgbClr val="FFCC99"/>
                          </a:highlight>
                        </a:rPr>
                        <a:t>交叉熵</a:t>
                      </a:r>
                    </a:p>
                  </a:txBody>
                  <a:tcPr>
                    <a:solidFill>
                      <a:srgbClr val="FFCC99"/>
                    </a:solidFill>
                  </a:tcPr>
                </a:tc>
                <a:tc>
                  <a:txBody>
                    <a:bodyPr/>
                    <a:lstStyle/>
                    <a:p>
                      <a:r>
                        <a:rPr lang="en-US" sz="1600">
                          <a:solidFill>
                            <a:srgbClr val="3F3F76"/>
                          </a:solidFill>
                          <a:highlight>
                            <a:srgbClr val="FFCC99"/>
                          </a:highlight>
                        </a:rPr>
                        <a:t>NLL</a:t>
                      </a:r>
                    </a:p>
                  </a:txBody>
                  <a:tcPr>
                    <a:solidFill>
                      <a:srgbClr val="FFCC99"/>
                    </a:solidFill>
                  </a:tcPr>
                </a:tc>
                <a:extLst>
                  <a:ext uri="{0D108BD9-81ED-4DB2-BD59-A6C34878D82A}">
                    <a16:rowId xmlns:a16="http://schemas.microsoft.com/office/drawing/2014/main" val="10001"/>
                  </a:ext>
                </a:extLst>
              </a:tr>
              <a:tr h="419100">
                <a:tc rowSpan="4">
                  <a:txBody>
                    <a:bodyPr/>
                    <a:lstStyle/>
                    <a:p>
                      <a:r>
                        <a:rPr lang="en-US" sz="1600" b="1">
                          <a:solidFill>
                            <a:srgbClr val="44546A"/>
                          </a:solidFill>
                          <a:highlight>
                            <a:srgbClr val="FFF2CC"/>
                          </a:highlight>
                        </a:rPr>
                        <a:t>VGG16</a:t>
                      </a:r>
                    </a:p>
                  </a:txBody>
                  <a:tcPr>
                    <a:solidFill>
                      <a:srgbClr val="FFF2CC"/>
                    </a:solidFill>
                  </a:tcPr>
                </a:tc>
                <a:tc>
                  <a:txBody>
                    <a:bodyPr/>
                    <a:lstStyle/>
                    <a:p>
                      <a:r>
                        <a:rPr lang="en-US" sz="1600">
                          <a:solidFill>
                            <a:srgbClr val="000000"/>
                          </a:solidFill>
                          <a:highlight>
                            <a:srgbClr val="FCE4D6"/>
                          </a:highlight>
                        </a:rPr>
                        <a:t>accuracy</a:t>
                      </a:r>
                    </a:p>
                  </a:txBody>
                  <a:tcPr>
                    <a:solidFill>
                      <a:srgbClr val="FCE4D6"/>
                    </a:solidFill>
                  </a:tcPr>
                </a:tc>
                <a:tc>
                  <a:txBody>
                    <a:bodyPr/>
                    <a:lstStyle/>
                    <a:p>
                      <a:r>
                        <a:rPr lang="en-US" sz="1600">
                          <a:solidFill>
                            <a:srgbClr val="000000"/>
                          </a:solidFill>
                          <a:highlight>
                            <a:srgbClr val="FCE4D6"/>
                          </a:highlight>
                        </a:rPr>
                        <a:t>0.50625</a:t>
                      </a:r>
                    </a:p>
                  </a:txBody>
                  <a:tcPr>
                    <a:solidFill>
                      <a:srgbClr val="FCE4D6"/>
                    </a:solidFill>
                  </a:tcPr>
                </a:tc>
                <a:tc>
                  <a:txBody>
                    <a:bodyPr/>
                    <a:lstStyle/>
                    <a:p>
                      <a:r>
                        <a:rPr lang="en-US" sz="1600">
                          <a:solidFill>
                            <a:srgbClr val="000000"/>
                          </a:solidFill>
                          <a:highlight>
                            <a:srgbClr val="FCE4D6"/>
                          </a:highlight>
                        </a:rPr>
                        <a:t>0.49375</a:t>
                      </a:r>
                    </a:p>
                  </a:txBody>
                  <a:tcPr>
                    <a:solidFill>
                      <a:srgbClr val="FCE4D6"/>
                    </a:solidFill>
                  </a:tcPr>
                </a:tc>
                <a:tc>
                  <a:txBody>
                    <a:bodyPr/>
                    <a:lstStyle/>
                    <a:p>
                      <a:r>
                        <a:rPr lang="en-US" sz="1600">
                          <a:solidFill>
                            <a:srgbClr val="000000"/>
                          </a:solidFill>
                          <a:highlight>
                            <a:srgbClr val="FCE4D6"/>
                          </a:highlight>
                        </a:rPr>
                        <a:t>0.253125</a:t>
                      </a:r>
                    </a:p>
                  </a:txBody>
                  <a:tcPr>
                    <a:solidFill>
                      <a:srgbClr val="FCE4D6"/>
                    </a:solidFill>
                  </a:tcPr>
                </a:tc>
                <a:tc>
                  <a:txBody>
                    <a:bodyPr/>
                    <a:lstStyle/>
                    <a:p>
                      <a:r>
                        <a:rPr lang="en-US" sz="1600">
                          <a:solidFill>
                            <a:srgbClr val="000000"/>
                          </a:solidFill>
                          <a:highlight>
                            <a:srgbClr val="FCE4D6"/>
                          </a:highlight>
                        </a:rPr>
                        <a:t>0.25625</a:t>
                      </a:r>
                    </a:p>
                  </a:txBody>
                  <a:tcPr>
                    <a:solidFill>
                      <a:srgbClr val="FCE4D6"/>
                    </a:solidFill>
                  </a:tcPr>
                </a:tc>
                <a:extLst>
                  <a:ext uri="{0D108BD9-81ED-4DB2-BD59-A6C34878D82A}">
                    <a16:rowId xmlns:a16="http://schemas.microsoft.com/office/drawing/2014/main" val="10002"/>
                  </a:ext>
                </a:extLst>
              </a:tr>
              <a:tr h="419100">
                <a:tc vMerge="1">
                  <a:txBody>
                    <a:bodyPr/>
                    <a:lstStyle/>
                    <a:p>
                      <a:endParaRPr/>
                    </a:p>
                  </a:txBody>
                  <a:tcPr/>
                </a:tc>
                <a:tc>
                  <a:txBody>
                    <a:bodyPr/>
                    <a:lstStyle/>
                    <a:p>
                      <a:r>
                        <a:rPr lang="en-US" sz="1600">
                          <a:solidFill>
                            <a:srgbClr val="000000"/>
                          </a:solidFill>
                          <a:highlight>
                            <a:srgbClr val="F8CBAD"/>
                          </a:highlight>
                        </a:rPr>
                        <a:t>error rate</a:t>
                      </a:r>
                    </a:p>
                  </a:txBody>
                  <a:tcPr>
                    <a:solidFill>
                      <a:srgbClr val="F8CBAD"/>
                    </a:solidFill>
                  </a:tcPr>
                </a:tc>
                <a:tc>
                  <a:txBody>
                    <a:bodyPr/>
                    <a:lstStyle/>
                    <a:p>
                      <a:r>
                        <a:rPr lang="en-US" sz="1600">
                          <a:solidFill>
                            <a:srgbClr val="000000"/>
                          </a:solidFill>
                          <a:highlight>
                            <a:srgbClr val="F8CBAD"/>
                          </a:highlight>
                        </a:rPr>
                        <a:t>0.49375</a:t>
                      </a:r>
                    </a:p>
                  </a:txBody>
                  <a:tcPr>
                    <a:solidFill>
                      <a:srgbClr val="F8CBAD"/>
                    </a:solidFill>
                  </a:tcPr>
                </a:tc>
                <a:tc>
                  <a:txBody>
                    <a:bodyPr/>
                    <a:lstStyle/>
                    <a:p>
                      <a:r>
                        <a:rPr lang="en-US" sz="1600">
                          <a:solidFill>
                            <a:srgbClr val="000000"/>
                          </a:solidFill>
                          <a:highlight>
                            <a:srgbClr val="F8CBAD"/>
                          </a:highlight>
                        </a:rPr>
                        <a:t>0.50625</a:t>
                      </a:r>
                    </a:p>
                  </a:txBody>
                  <a:tcPr>
                    <a:solidFill>
                      <a:srgbClr val="F8CBAD"/>
                    </a:solidFill>
                  </a:tcPr>
                </a:tc>
                <a:tc>
                  <a:txBody>
                    <a:bodyPr/>
                    <a:lstStyle/>
                    <a:p>
                      <a:r>
                        <a:rPr lang="en-US" sz="1600">
                          <a:solidFill>
                            <a:srgbClr val="000000"/>
                          </a:solidFill>
                          <a:highlight>
                            <a:srgbClr val="F8CBAD"/>
                          </a:highlight>
                        </a:rPr>
                        <a:t>0.746875</a:t>
                      </a:r>
                    </a:p>
                  </a:txBody>
                  <a:tcPr>
                    <a:solidFill>
                      <a:srgbClr val="F8CBAD"/>
                    </a:solidFill>
                  </a:tcPr>
                </a:tc>
                <a:tc>
                  <a:txBody>
                    <a:bodyPr/>
                    <a:lstStyle/>
                    <a:p>
                      <a:r>
                        <a:rPr lang="en-US" sz="1600">
                          <a:solidFill>
                            <a:srgbClr val="000000"/>
                          </a:solidFill>
                          <a:highlight>
                            <a:srgbClr val="F8CBAD"/>
                          </a:highlight>
                        </a:rPr>
                        <a:t>0.74375</a:t>
                      </a:r>
                    </a:p>
                  </a:txBody>
                  <a:tcPr>
                    <a:solidFill>
                      <a:srgbClr val="F8CBAD"/>
                    </a:solidFill>
                  </a:tcPr>
                </a:tc>
                <a:extLst>
                  <a:ext uri="{0D108BD9-81ED-4DB2-BD59-A6C34878D82A}">
                    <a16:rowId xmlns:a16="http://schemas.microsoft.com/office/drawing/2014/main" val="10003"/>
                  </a:ext>
                </a:extLst>
              </a:tr>
              <a:tr h="419100">
                <a:tc vMerge="1">
                  <a:txBody>
                    <a:bodyPr/>
                    <a:lstStyle/>
                    <a:p>
                      <a:endParaRPr/>
                    </a:p>
                  </a:txBody>
                  <a:tcPr/>
                </a:tc>
                <a:tc>
                  <a:txBody>
                    <a:bodyPr/>
                    <a:lstStyle/>
                    <a:p>
                      <a:r>
                        <a:rPr lang="en-US" sz="1600">
                          <a:solidFill>
                            <a:srgbClr val="000000"/>
                          </a:solidFill>
                          <a:highlight>
                            <a:srgbClr val="E2EFDA"/>
                          </a:highlight>
                        </a:rPr>
                        <a:t>precision</a:t>
                      </a:r>
                    </a:p>
                  </a:txBody>
                  <a:tcPr>
                    <a:solidFill>
                      <a:srgbClr val="E2EFDA"/>
                    </a:solidFill>
                  </a:tcPr>
                </a:tc>
                <a:tc>
                  <a:txBody>
                    <a:bodyPr/>
                    <a:lstStyle/>
                    <a:p>
                      <a:r>
                        <a:rPr lang="en-US" sz="1600">
                          <a:solidFill>
                            <a:srgbClr val="000000"/>
                          </a:solidFill>
                          <a:highlight>
                            <a:srgbClr val="E2EFDA"/>
                          </a:highlight>
                        </a:rPr>
                        <a:t>0.532701</a:t>
                      </a:r>
                    </a:p>
                  </a:txBody>
                  <a:tcPr>
                    <a:solidFill>
                      <a:srgbClr val="E2EFDA"/>
                    </a:solidFill>
                  </a:tcPr>
                </a:tc>
                <a:tc>
                  <a:txBody>
                    <a:bodyPr/>
                    <a:lstStyle/>
                    <a:p>
                      <a:r>
                        <a:rPr lang="en-US" sz="1600">
                          <a:solidFill>
                            <a:srgbClr val="000000"/>
                          </a:solidFill>
                          <a:highlight>
                            <a:srgbClr val="E2EFDA"/>
                          </a:highlight>
                        </a:rPr>
                        <a:t>0.525507</a:t>
                      </a:r>
                    </a:p>
                  </a:txBody>
                  <a:tcPr>
                    <a:solidFill>
                      <a:srgbClr val="E2EFDA"/>
                    </a:solidFill>
                  </a:tcPr>
                </a:tc>
                <a:tc>
                  <a:txBody>
                    <a:bodyPr/>
                    <a:lstStyle/>
                    <a:p>
                      <a:r>
                        <a:rPr lang="en-US" sz="1600">
                          <a:solidFill>
                            <a:srgbClr val="000000"/>
                          </a:solidFill>
                          <a:highlight>
                            <a:srgbClr val="E2EFDA"/>
                          </a:highlight>
                        </a:rPr>
                        <a:t>0.242026</a:t>
                      </a:r>
                    </a:p>
                  </a:txBody>
                  <a:tcPr>
                    <a:solidFill>
                      <a:srgbClr val="E2EFDA"/>
                    </a:solidFill>
                  </a:tcPr>
                </a:tc>
                <a:tc>
                  <a:txBody>
                    <a:bodyPr/>
                    <a:lstStyle/>
                    <a:p>
                      <a:r>
                        <a:rPr lang="en-US" sz="1600">
                          <a:solidFill>
                            <a:srgbClr val="000000"/>
                          </a:solidFill>
                          <a:highlight>
                            <a:srgbClr val="E2EFDA"/>
                          </a:highlight>
                        </a:rPr>
                        <a:t>0.271008</a:t>
                      </a:r>
                    </a:p>
                  </a:txBody>
                  <a:tcPr>
                    <a:solidFill>
                      <a:srgbClr val="E2EFDA"/>
                    </a:solidFill>
                  </a:tcPr>
                </a:tc>
                <a:extLst>
                  <a:ext uri="{0D108BD9-81ED-4DB2-BD59-A6C34878D82A}">
                    <a16:rowId xmlns:a16="http://schemas.microsoft.com/office/drawing/2014/main" val="10004"/>
                  </a:ext>
                </a:extLst>
              </a:tr>
              <a:tr h="419100">
                <a:tc vMerge="1">
                  <a:txBody>
                    <a:bodyPr/>
                    <a:lstStyle/>
                    <a:p>
                      <a:endParaRPr/>
                    </a:p>
                  </a:txBody>
                  <a:tcPr/>
                </a:tc>
                <a:tc>
                  <a:txBody>
                    <a:bodyPr/>
                    <a:lstStyle/>
                    <a:p>
                      <a:r>
                        <a:rPr lang="en-US" sz="1600">
                          <a:solidFill>
                            <a:srgbClr val="000000"/>
                          </a:solidFill>
                          <a:highlight>
                            <a:srgbClr val="FFF2CC"/>
                          </a:highlight>
                        </a:rPr>
                        <a:t>recall</a:t>
                      </a:r>
                    </a:p>
                  </a:txBody>
                  <a:tcPr>
                    <a:solidFill>
                      <a:srgbClr val="FFF2CC"/>
                    </a:solidFill>
                  </a:tcPr>
                </a:tc>
                <a:tc>
                  <a:txBody>
                    <a:bodyPr/>
                    <a:lstStyle/>
                    <a:p>
                      <a:r>
                        <a:rPr lang="en-US" sz="1600">
                          <a:solidFill>
                            <a:srgbClr val="000000"/>
                          </a:solidFill>
                          <a:highlight>
                            <a:srgbClr val="FFF2CC"/>
                          </a:highlight>
                        </a:rPr>
                        <a:t>0.505401</a:t>
                      </a:r>
                    </a:p>
                  </a:txBody>
                  <a:tcPr>
                    <a:solidFill>
                      <a:srgbClr val="FFF2CC"/>
                    </a:solidFill>
                  </a:tcPr>
                </a:tc>
                <a:tc>
                  <a:txBody>
                    <a:bodyPr/>
                    <a:lstStyle/>
                    <a:p>
                      <a:r>
                        <a:rPr lang="en-US" sz="1600">
                          <a:solidFill>
                            <a:srgbClr val="000000"/>
                          </a:solidFill>
                          <a:highlight>
                            <a:srgbClr val="FFF2CC"/>
                          </a:highlight>
                        </a:rPr>
                        <a:t>0.492008</a:t>
                      </a:r>
                    </a:p>
                  </a:txBody>
                  <a:tcPr>
                    <a:solidFill>
                      <a:srgbClr val="FFF2CC"/>
                    </a:solidFill>
                  </a:tcPr>
                </a:tc>
                <a:tc>
                  <a:txBody>
                    <a:bodyPr/>
                    <a:lstStyle/>
                    <a:p>
                      <a:r>
                        <a:rPr lang="en-US" sz="1600">
                          <a:solidFill>
                            <a:srgbClr val="000000"/>
                          </a:solidFill>
                          <a:highlight>
                            <a:srgbClr val="FFF2CC"/>
                          </a:highlight>
                        </a:rPr>
                        <a:t>0.252789</a:t>
                      </a:r>
                    </a:p>
                  </a:txBody>
                  <a:tcPr>
                    <a:solidFill>
                      <a:srgbClr val="FFF2CC"/>
                    </a:solidFill>
                  </a:tcPr>
                </a:tc>
                <a:tc>
                  <a:txBody>
                    <a:bodyPr/>
                    <a:lstStyle/>
                    <a:p>
                      <a:r>
                        <a:rPr lang="en-US" sz="1600">
                          <a:solidFill>
                            <a:srgbClr val="000000"/>
                          </a:solidFill>
                          <a:highlight>
                            <a:srgbClr val="FFF2CC"/>
                          </a:highlight>
                        </a:rPr>
                        <a:t>0.256476</a:t>
                      </a:r>
                    </a:p>
                  </a:txBody>
                  <a:tcPr>
                    <a:solidFill>
                      <a:srgbClr val="FFF2CC"/>
                    </a:solidFill>
                  </a:tcPr>
                </a:tc>
                <a:extLst>
                  <a:ext uri="{0D108BD9-81ED-4DB2-BD59-A6C34878D82A}">
                    <a16:rowId xmlns:a16="http://schemas.microsoft.com/office/drawing/2014/main" val="10005"/>
                  </a:ext>
                </a:extLst>
              </a:tr>
              <a:tr h="419100">
                <a:tc rowSpan="4">
                  <a:txBody>
                    <a:bodyPr/>
                    <a:lstStyle/>
                    <a:p>
                      <a:r>
                        <a:rPr lang="en-US" sz="1600" b="1">
                          <a:solidFill>
                            <a:srgbClr val="44546A"/>
                          </a:solidFill>
                          <a:highlight>
                            <a:srgbClr val="FFF2CC"/>
                          </a:highlight>
                        </a:rPr>
                        <a:t>RepVGG</a:t>
                      </a:r>
                    </a:p>
                  </a:txBody>
                  <a:tcPr>
                    <a:solidFill>
                      <a:srgbClr val="FFF2CC"/>
                    </a:solidFill>
                  </a:tcPr>
                </a:tc>
                <a:tc>
                  <a:txBody>
                    <a:bodyPr/>
                    <a:lstStyle/>
                    <a:p>
                      <a:r>
                        <a:rPr lang="en-US" sz="1600">
                          <a:solidFill>
                            <a:srgbClr val="000000"/>
                          </a:solidFill>
                          <a:highlight>
                            <a:srgbClr val="FCE4D6"/>
                          </a:highlight>
                        </a:rPr>
                        <a:t>accuracy</a:t>
                      </a:r>
                    </a:p>
                  </a:txBody>
                  <a:tcPr>
                    <a:solidFill>
                      <a:srgbClr val="FCE4D6"/>
                    </a:solidFill>
                  </a:tcPr>
                </a:tc>
                <a:tc>
                  <a:txBody>
                    <a:bodyPr/>
                    <a:lstStyle/>
                    <a:p>
                      <a:r>
                        <a:rPr lang="en-US" sz="1600">
                          <a:solidFill>
                            <a:srgbClr val="000000"/>
                          </a:solidFill>
                          <a:highlight>
                            <a:srgbClr val="FCE4D6"/>
                          </a:highlight>
                        </a:rPr>
                        <a:t>0.410937</a:t>
                      </a:r>
                    </a:p>
                  </a:txBody>
                  <a:tcPr>
                    <a:solidFill>
                      <a:srgbClr val="FCE4D6"/>
                    </a:solidFill>
                  </a:tcPr>
                </a:tc>
                <a:tc>
                  <a:txBody>
                    <a:bodyPr/>
                    <a:lstStyle/>
                    <a:p>
                      <a:r>
                        <a:rPr lang="en-US" sz="1600">
                          <a:solidFill>
                            <a:srgbClr val="000000"/>
                          </a:solidFill>
                          <a:highlight>
                            <a:srgbClr val="FCE4D6"/>
                          </a:highlight>
                        </a:rPr>
                        <a:t>0.45625</a:t>
                      </a:r>
                    </a:p>
                  </a:txBody>
                  <a:tcPr>
                    <a:solidFill>
                      <a:srgbClr val="FCE4D6"/>
                    </a:solidFill>
                  </a:tcPr>
                </a:tc>
                <a:tc>
                  <a:txBody>
                    <a:bodyPr/>
                    <a:lstStyle/>
                    <a:p>
                      <a:r>
                        <a:rPr lang="en-US" sz="1600">
                          <a:solidFill>
                            <a:srgbClr val="000000"/>
                          </a:solidFill>
                          <a:highlight>
                            <a:srgbClr val="FCE4D6"/>
                          </a:highlight>
                        </a:rPr>
                        <a:t>0.157812</a:t>
                      </a:r>
                    </a:p>
                  </a:txBody>
                  <a:tcPr>
                    <a:solidFill>
                      <a:srgbClr val="FCE4D6"/>
                    </a:solidFill>
                  </a:tcPr>
                </a:tc>
                <a:tc>
                  <a:txBody>
                    <a:bodyPr/>
                    <a:lstStyle/>
                    <a:p>
                      <a:r>
                        <a:rPr lang="en-US" sz="1600">
                          <a:solidFill>
                            <a:srgbClr val="000000"/>
                          </a:solidFill>
                          <a:highlight>
                            <a:srgbClr val="FCE4D6"/>
                          </a:highlight>
                        </a:rPr>
                        <a:t>0.148437</a:t>
                      </a:r>
                    </a:p>
                  </a:txBody>
                  <a:tcPr>
                    <a:solidFill>
                      <a:srgbClr val="FCE4D6"/>
                    </a:solidFill>
                  </a:tcPr>
                </a:tc>
                <a:extLst>
                  <a:ext uri="{0D108BD9-81ED-4DB2-BD59-A6C34878D82A}">
                    <a16:rowId xmlns:a16="http://schemas.microsoft.com/office/drawing/2014/main" val="10006"/>
                  </a:ext>
                </a:extLst>
              </a:tr>
              <a:tr h="419100">
                <a:tc vMerge="1">
                  <a:txBody>
                    <a:bodyPr/>
                    <a:lstStyle/>
                    <a:p>
                      <a:endParaRPr/>
                    </a:p>
                  </a:txBody>
                  <a:tcPr/>
                </a:tc>
                <a:tc>
                  <a:txBody>
                    <a:bodyPr/>
                    <a:lstStyle/>
                    <a:p>
                      <a:r>
                        <a:rPr lang="en-US" sz="1600">
                          <a:solidFill>
                            <a:srgbClr val="000000"/>
                          </a:solidFill>
                          <a:highlight>
                            <a:srgbClr val="F8CBAD"/>
                          </a:highlight>
                        </a:rPr>
                        <a:t>error rate</a:t>
                      </a:r>
                    </a:p>
                  </a:txBody>
                  <a:tcPr>
                    <a:solidFill>
                      <a:srgbClr val="F8CBAD"/>
                    </a:solidFill>
                  </a:tcPr>
                </a:tc>
                <a:tc>
                  <a:txBody>
                    <a:bodyPr/>
                    <a:lstStyle/>
                    <a:p>
                      <a:r>
                        <a:rPr lang="en-US" sz="1600">
                          <a:solidFill>
                            <a:srgbClr val="000000"/>
                          </a:solidFill>
                          <a:highlight>
                            <a:srgbClr val="F8CBAD"/>
                          </a:highlight>
                        </a:rPr>
                        <a:t>0.589062</a:t>
                      </a:r>
                    </a:p>
                  </a:txBody>
                  <a:tcPr>
                    <a:solidFill>
                      <a:srgbClr val="F8CBAD"/>
                    </a:solidFill>
                  </a:tcPr>
                </a:tc>
                <a:tc>
                  <a:txBody>
                    <a:bodyPr/>
                    <a:lstStyle/>
                    <a:p>
                      <a:r>
                        <a:rPr lang="en-US" sz="1600">
                          <a:solidFill>
                            <a:srgbClr val="000000"/>
                          </a:solidFill>
                          <a:highlight>
                            <a:srgbClr val="F8CBAD"/>
                          </a:highlight>
                        </a:rPr>
                        <a:t>0.54375</a:t>
                      </a:r>
                    </a:p>
                  </a:txBody>
                  <a:tcPr>
                    <a:solidFill>
                      <a:srgbClr val="F8CBAD"/>
                    </a:solidFill>
                  </a:tcPr>
                </a:tc>
                <a:tc>
                  <a:txBody>
                    <a:bodyPr/>
                    <a:lstStyle/>
                    <a:p>
                      <a:r>
                        <a:rPr lang="en-US" sz="1600">
                          <a:solidFill>
                            <a:srgbClr val="000000"/>
                          </a:solidFill>
                          <a:highlight>
                            <a:srgbClr val="F8CBAD"/>
                          </a:highlight>
                        </a:rPr>
                        <a:t>0.842187</a:t>
                      </a:r>
                    </a:p>
                  </a:txBody>
                  <a:tcPr>
                    <a:solidFill>
                      <a:srgbClr val="F8CBAD"/>
                    </a:solidFill>
                  </a:tcPr>
                </a:tc>
                <a:tc>
                  <a:txBody>
                    <a:bodyPr/>
                    <a:lstStyle/>
                    <a:p>
                      <a:r>
                        <a:rPr lang="en-US" sz="1600">
                          <a:solidFill>
                            <a:srgbClr val="000000"/>
                          </a:solidFill>
                          <a:highlight>
                            <a:srgbClr val="F8CBAD"/>
                          </a:highlight>
                        </a:rPr>
                        <a:t>0.851562</a:t>
                      </a:r>
                    </a:p>
                  </a:txBody>
                  <a:tcPr>
                    <a:solidFill>
                      <a:srgbClr val="F8CBAD"/>
                    </a:solidFill>
                  </a:tcPr>
                </a:tc>
                <a:extLst>
                  <a:ext uri="{0D108BD9-81ED-4DB2-BD59-A6C34878D82A}">
                    <a16:rowId xmlns:a16="http://schemas.microsoft.com/office/drawing/2014/main" val="10007"/>
                  </a:ext>
                </a:extLst>
              </a:tr>
              <a:tr h="419100">
                <a:tc vMerge="1">
                  <a:txBody>
                    <a:bodyPr/>
                    <a:lstStyle/>
                    <a:p>
                      <a:endParaRPr/>
                    </a:p>
                  </a:txBody>
                  <a:tcPr/>
                </a:tc>
                <a:tc>
                  <a:txBody>
                    <a:bodyPr/>
                    <a:lstStyle/>
                    <a:p>
                      <a:r>
                        <a:rPr lang="en-US" sz="1600">
                          <a:solidFill>
                            <a:srgbClr val="000000"/>
                          </a:solidFill>
                          <a:highlight>
                            <a:srgbClr val="E2EFDA"/>
                          </a:highlight>
                        </a:rPr>
                        <a:t>precision</a:t>
                      </a:r>
                    </a:p>
                  </a:txBody>
                  <a:tcPr>
                    <a:solidFill>
                      <a:srgbClr val="E2EFDA"/>
                    </a:solidFill>
                  </a:tcPr>
                </a:tc>
                <a:tc>
                  <a:txBody>
                    <a:bodyPr/>
                    <a:lstStyle/>
                    <a:p>
                      <a:r>
                        <a:rPr lang="en-US" sz="1600">
                          <a:solidFill>
                            <a:srgbClr val="000000"/>
                          </a:solidFill>
                          <a:highlight>
                            <a:srgbClr val="E2EFDA"/>
                          </a:highlight>
                        </a:rPr>
                        <a:t>0.414161</a:t>
                      </a:r>
                    </a:p>
                  </a:txBody>
                  <a:tcPr>
                    <a:solidFill>
                      <a:srgbClr val="E2EFDA"/>
                    </a:solidFill>
                  </a:tcPr>
                </a:tc>
                <a:tc>
                  <a:txBody>
                    <a:bodyPr/>
                    <a:lstStyle/>
                    <a:p>
                      <a:r>
                        <a:rPr lang="en-US" sz="1600">
                          <a:solidFill>
                            <a:srgbClr val="000000"/>
                          </a:solidFill>
                          <a:highlight>
                            <a:srgbClr val="E2EFDA"/>
                          </a:highlight>
                        </a:rPr>
                        <a:t>0.465634</a:t>
                      </a:r>
                    </a:p>
                  </a:txBody>
                  <a:tcPr>
                    <a:solidFill>
                      <a:srgbClr val="E2EFDA"/>
                    </a:solidFill>
                  </a:tcPr>
                </a:tc>
                <a:tc>
                  <a:txBody>
                    <a:bodyPr/>
                    <a:lstStyle/>
                    <a:p>
                      <a:r>
                        <a:rPr lang="en-US" sz="1600">
                          <a:solidFill>
                            <a:srgbClr val="000000"/>
                          </a:solidFill>
                          <a:highlight>
                            <a:srgbClr val="E2EFDA"/>
                          </a:highlight>
                        </a:rPr>
                        <a:t>0.159138</a:t>
                      </a:r>
                    </a:p>
                  </a:txBody>
                  <a:tcPr>
                    <a:solidFill>
                      <a:srgbClr val="E2EFDA"/>
                    </a:solidFill>
                  </a:tcPr>
                </a:tc>
                <a:tc>
                  <a:txBody>
                    <a:bodyPr/>
                    <a:lstStyle/>
                    <a:p>
                      <a:r>
                        <a:rPr lang="en-US" sz="1600">
                          <a:solidFill>
                            <a:srgbClr val="000000"/>
                          </a:solidFill>
                          <a:highlight>
                            <a:srgbClr val="E2EFDA"/>
                          </a:highlight>
                        </a:rPr>
                        <a:t>0.155777</a:t>
                      </a:r>
                    </a:p>
                  </a:txBody>
                  <a:tcPr>
                    <a:solidFill>
                      <a:srgbClr val="E2EFDA"/>
                    </a:solidFill>
                  </a:tcPr>
                </a:tc>
                <a:extLst>
                  <a:ext uri="{0D108BD9-81ED-4DB2-BD59-A6C34878D82A}">
                    <a16:rowId xmlns:a16="http://schemas.microsoft.com/office/drawing/2014/main" val="10008"/>
                  </a:ext>
                </a:extLst>
              </a:tr>
              <a:tr h="419100">
                <a:tc vMerge="1">
                  <a:txBody>
                    <a:bodyPr/>
                    <a:lstStyle/>
                    <a:p>
                      <a:endParaRPr/>
                    </a:p>
                  </a:txBody>
                  <a:tcPr/>
                </a:tc>
                <a:tc>
                  <a:txBody>
                    <a:bodyPr/>
                    <a:lstStyle/>
                    <a:p>
                      <a:r>
                        <a:rPr lang="en-US" sz="1600">
                          <a:solidFill>
                            <a:srgbClr val="000000"/>
                          </a:solidFill>
                          <a:highlight>
                            <a:srgbClr val="FFF2CC"/>
                          </a:highlight>
                        </a:rPr>
                        <a:t>recall</a:t>
                      </a:r>
                    </a:p>
                  </a:txBody>
                  <a:tcPr>
                    <a:solidFill>
                      <a:srgbClr val="FFF2CC"/>
                    </a:solidFill>
                  </a:tcPr>
                </a:tc>
                <a:tc>
                  <a:txBody>
                    <a:bodyPr/>
                    <a:lstStyle/>
                    <a:p>
                      <a:r>
                        <a:rPr lang="en-US" sz="1600">
                          <a:solidFill>
                            <a:srgbClr val="000000"/>
                          </a:solidFill>
                          <a:highlight>
                            <a:srgbClr val="FFF2CC"/>
                          </a:highlight>
                        </a:rPr>
                        <a:t>0.411218</a:t>
                      </a:r>
                    </a:p>
                  </a:txBody>
                  <a:tcPr>
                    <a:solidFill>
                      <a:srgbClr val="FFF2CC"/>
                    </a:solidFill>
                  </a:tcPr>
                </a:tc>
                <a:tc>
                  <a:txBody>
                    <a:bodyPr/>
                    <a:lstStyle/>
                    <a:p>
                      <a:r>
                        <a:rPr lang="en-US" sz="1600">
                          <a:solidFill>
                            <a:srgbClr val="000000"/>
                          </a:solidFill>
                          <a:highlight>
                            <a:srgbClr val="FFF2CC"/>
                          </a:highlight>
                        </a:rPr>
                        <a:t>0.458458</a:t>
                      </a:r>
                    </a:p>
                  </a:txBody>
                  <a:tcPr>
                    <a:solidFill>
                      <a:srgbClr val="FFF2CC"/>
                    </a:solidFill>
                  </a:tcPr>
                </a:tc>
                <a:tc>
                  <a:txBody>
                    <a:bodyPr/>
                    <a:lstStyle/>
                    <a:p>
                      <a:r>
                        <a:rPr lang="en-US" sz="1600">
                          <a:solidFill>
                            <a:srgbClr val="000000"/>
                          </a:solidFill>
                          <a:highlight>
                            <a:srgbClr val="FFF2CC"/>
                          </a:highlight>
                        </a:rPr>
                        <a:t>0.157989</a:t>
                      </a:r>
                    </a:p>
                  </a:txBody>
                  <a:tcPr>
                    <a:solidFill>
                      <a:srgbClr val="FFF2CC"/>
                    </a:solidFill>
                  </a:tcPr>
                </a:tc>
                <a:tc>
                  <a:txBody>
                    <a:bodyPr/>
                    <a:lstStyle/>
                    <a:p>
                      <a:r>
                        <a:rPr lang="en-US" sz="1600">
                          <a:solidFill>
                            <a:srgbClr val="000000"/>
                          </a:solidFill>
                          <a:highlight>
                            <a:srgbClr val="FFF2CC"/>
                          </a:highlight>
                        </a:rPr>
                        <a:t>0.149538</a:t>
                      </a:r>
                    </a:p>
                  </a:txBody>
                  <a:tcPr>
                    <a:solidFill>
                      <a:srgbClr val="FFF2CC"/>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30226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网络对比实验分析</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pic>
        <p:nvPicPr>
          <p:cNvPr id="40" name="图片 39"/>
          <p:cNvPicPr>
            <a:picLocks noChangeAspect="1"/>
          </p:cNvPicPr>
          <p:nvPr/>
        </p:nvPicPr>
        <p:blipFill>
          <a:blip r:embed="rId2"/>
          <a:stretch/>
        </p:blipFill>
        <p:spPr>
          <a:xfrm>
            <a:off x="64" y="1043602"/>
            <a:ext cx="4894868" cy="2936920"/>
          </a:xfrm>
          <a:prstGeom prst="rect">
            <a:avLst/>
          </a:prstGeom>
        </p:spPr>
      </p:pic>
      <p:sp>
        <p:nvSpPr>
          <p:cNvPr id="41" name="文本框 40"/>
          <p:cNvSpPr txBox="1"/>
          <p:nvPr/>
        </p:nvSpPr>
        <p:spPr>
          <a:xfrm>
            <a:off x="5159876" y="412432"/>
            <a:ext cx="3790950" cy="4432300"/>
          </a:xfrm>
        </p:spPr>
        <p:txBody>
          <a:bodyPr>
            <a:spAutoFit/>
          </a:bodyPr>
          <a:lstStyle/>
          <a:p>
            <a:r>
              <a:rPr lang="en-US" sz="2400" b="0" i="0" strike="noStrike" spc="0" dirty="0" err="1">
                <a:solidFill>
                  <a:srgbClr val="595959"/>
                </a:solidFill>
                <a:latin typeface="思源黑体 Regular"/>
                <a:ea typeface="思源黑体 Regular"/>
              </a:rPr>
              <a:t>RepVGG</a:t>
            </a:r>
            <a:r>
              <a:rPr lang="zh-CN" sz="2400" b="0" i="0" strike="noStrike" spc="0" dirty="0">
                <a:solidFill>
                  <a:srgbClr val="595959"/>
                </a:solidFill>
                <a:latin typeface="思源黑体 Regular"/>
                <a:ea typeface="思源黑体 Regular"/>
              </a:rPr>
              <a:t>相对</a:t>
            </a:r>
            <a:r>
              <a:rPr lang="en-US" sz="2400" b="0" i="0" strike="noStrike" spc="0" dirty="0">
                <a:solidFill>
                  <a:srgbClr val="595959"/>
                </a:solidFill>
                <a:latin typeface="思源黑体 Regular"/>
                <a:ea typeface="思源黑体 Regular"/>
              </a:rPr>
              <a:t>VGG16</a:t>
            </a:r>
            <a:r>
              <a:rPr lang="zh-CN" sz="2400" b="0" i="0" strike="noStrike" spc="0" dirty="0">
                <a:solidFill>
                  <a:srgbClr val="595959"/>
                </a:solidFill>
                <a:latin typeface="思源黑体 Regular"/>
                <a:ea typeface="思源黑体 Regular"/>
              </a:rPr>
              <a:t>来说在除在</a:t>
            </a:r>
            <a:r>
              <a:rPr lang="en-US" sz="2400" b="0" i="0" strike="noStrike" spc="0" dirty="0">
                <a:solidFill>
                  <a:srgbClr val="595959"/>
                </a:solidFill>
                <a:latin typeface="思源黑体 Regular"/>
                <a:ea typeface="思源黑体 Regular"/>
              </a:rPr>
              <a:t>Adam</a:t>
            </a:r>
            <a:r>
              <a:rPr lang="zh-CN" sz="2400" b="0" i="0" strike="noStrike" spc="0" dirty="0">
                <a:solidFill>
                  <a:srgbClr val="595959"/>
                </a:solidFill>
                <a:latin typeface="思源黑体 Regular"/>
                <a:ea typeface="思源黑体 Regular"/>
              </a:rPr>
              <a:t>优化器与</a:t>
            </a:r>
            <a:r>
              <a:rPr lang="en-US" sz="2400" b="0" i="0" strike="noStrike" spc="0" dirty="0">
                <a:solidFill>
                  <a:srgbClr val="595959"/>
                </a:solidFill>
                <a:latin typeface="思源黑体 Regular"/>
                <a:ea typeface="思源黑体 Regular"/>
              </a:rPr>
              <a:t>NLL</a:t>
            </a:r>
            <a:r>
              <a:rPr lang="zh-CN" sz="2400" b="0" i="0" strike="noStrike" spc="0" dirty="0">
                <a:solidFill>
                  <a:srgbClr val="595959"/>
                </a:solidFill>
                <a:latin typeface="思源黑体 Regular"/>
                <a:ea typeface="思源黑体 Regular"/>
              </a:rPr>
              <a:t>损失函数的情况下差距较小，其他情况下准确率都比</a:t>
            </a:r>
            <a:r>
              <a:rPr lang="en-US" sz="2400" b="0" i="0" strike="noStrike" spc="0" dirty="0">
                <a:solidFill>
                  <a:srgbClr val="595959"/>
                </a:solidFill>
                <a:latin typeface="思源黑体 Regular"/>
                <a:ea typeface="思源黑体 Regular"/>
              </a:rPr>
              <a:t>VGG16</a:t>
            </a:r>
            <a:r>
              <a:rPr lang="zh-CN" sz="2400" b="0" i="0" strike="noStrike" spc="0" dirty="0">
                <a:solidFill>
                  <a:srgbClr val="595959"/>
                </a:solidFill>
                <a:latin typeface="思源黑体 Regular"/>
                <a:ea typeface="思源黑体 Regular"/>
              </a:rPr>
              <a:t>小了</a:t>
            </a:r>
            <a:r>
              <a:rPr lang="en-US" sz="2400" b="0" i="0" strike="noStrike" spc="0" dirty="0">
                <a:solidFill>
                  <a:srgbClr val="595959"/>
                </a:solidFill>
                <a:latin typeface="思源黑体 Regular"/>
                <a:ea typeface="思源黑体 Regular"/>
              </a:rPr>
              <a:t>10%</a:t>
            </a:r>
            <a:r>
              <a:rPr lang="zh-CN" sz="2400" b="0" i="0" strike="noStrike" spc="0" dirty="0">
                <a:solidFill>
                  <a:srgbClr val="595959"/>
                </a:solidFill>
                <a:latin typeface="思源黑体 Regular"/>
                <a:ea typeface="思源黑体 Regular"/>
              </a:rPr>
              <a:t>，可能是VGG16有着更多的参数使得在前</a:t>
            </a:r>
            <a:r>
              <a:rPr lang="en-US" sz="2400" b="0" i="0" strike="noStrike" spc="0" dirty="0">
                <a:solidFill>
                  <a:srgbClr val="595959"/>
                </a:solidFill>
                <a:latin typeface="思源黑体 Regular"/>
                <a:ea typeface="思源黑体 Regular"/>
              </a:rPr>
              <a:t>20</a:t>
            </a:r>
            <a:r>
              <a:rPr lang="zh-CN" sz="2400" b="0" i="0" strike="noStrike" spc="0" dirty="0">
                <a:solidFill>
                  <a:srgbClr val="595959"/>
                </a:solidFill>
                <a:latin typeface="思源黑体 Regular"/>
                <a:ea typeface="思源黑体 Regular"/>
              </a:rPr>
              <a:t>个</a:t>
            </a:r>
            <a:r>
              <a:rPr lang="en-US" sz="2400" b="0" i="0" strike="noStrike" spc="0" dirty="0">
                <a:solidFill>
                  <a:srgbClr val="595959"/>
                </a:solidFill>
                <a:latin typeface="思源黑体 Regular"/>
                <a:ea typeface="思源黑体 Regular"/>
              </a:rPr>
              <a:t>epoch</a:t>
            </a:r>
            <a:r>
              <a:rPr lang="zh-CN" sz="2400" b="0" i="0" strike="noStrike" spc="0" dirty="0">
                <a:solidFill>
                  <a:srgbClr val="595959"/>
                </a:solidFill>
                <a:latin typeface="思源黑体 Regular"/>
                <a:ea typeface="思源黑体 Regular"/>
              </a:rPr>
              <a:t>内的提升更加明显，以及</a:t>
            </a:r>
            <a:r>
              <a:rPr lang="en-US" sz="2400" b="0" i="0" strike="noStrike" spc="0" dirty="0" err="1">
                <a:solidFill>
                  <a:srgbClr val="595959"/>
                </a:solidFill>
                <a:latin typeface="思源黑体 Regular"/>
                <a:ea typeface="思源黑体 Regular"/>
              </a:rPr>
              <a:t>RepVGG</a:t>
            </a:r>
            <a:r>
              <a:rPr lang="zh-CN" sz="2400" b="0" i="0" strike="noStrike" spc="0" dirty="0">
                <a:solidFill>
                  <a:srgbClr val="595959"/>
                </a:solidFill>
                <a:latin typeface="思源黑体 Regular"/>
                <a:ea typeface="思源黑体 Regular"/>
              </a:rPr>
              <a:t>在相同的</a:t>
            </a:r>
            <a:r>
              <a:rPr lang="en-US" sz="2400" b="0" i="0" strike="noStrike" spc="0" dirty="0" err="1">
                <a:solidFill>
                  <a:srgbClr val="595959"/>
                </a:solidFill>
                <a:latin typeface="思源黑体 Regular"/>
                <a:ea typeface="思源黑体 Regular"/>
              </a:rPr>
              <a:t>batch_size</a:t>
            </a:r>
            <a:r>
              <a:rPr lang="en-US" sz="2400" b="0" i="0" strike="noStrike" spc="0" dirty="0">
                <a:solidFill>
                  <a:srgbClr val="595959"/>
                </a:solidFill>
                <a:latin typeface="思源黑体 Regular"/>
                <a:ea typeface="思源黑体 Regular"/>
              </a:rPr>
              <a:t>=128</a:t>
            </a:r>
            <a:r>
              <a:rPr lang="zh-CN" sz="2400" b="0" i="0" strike="noStrike" spc="0" dirty="0">
                <a:solidFill>
                  <a:srgbClr val="595959"/>
                </a:solidFill>
                <a:latin typeface="思源黑体 Regular"/>
                <a:ea typeface="思源黑体 Regular"/>
              </a:rPr>
              <a:t>下无法发挥全部的实力，对参数的修正更为缓慢。</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020207" y="2428233"/>
            <a:ext cx="4940300" cy="94615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lvl="0">
              <a:spcBef>
                <a:spcPct val="0"/>
              </a:spcBef>
              <a:spcAft>
                <a:spcPct val="0"/>
              </a:spcAft>
            </a:pPr>
            <a:r>
              <a:rPr lang="zh-CN" sz="2800" b="0" i="0" strike="noStrike" spc="0">
                <a:solidFill>
                  <a:srgbClr val="595959"/>
                </a:solidFill>
                <a:latin typeface="思源黑体 Regular"/>
                <a:ea typeface="思源黑体 Regular"/>
              </a:rPr>
              <a:t>超参个数，学习率对比实验分析确定学习率</a:t>
            </a:r>
          </a:p>
        </p:txBody>
      </p:sp>
      <p:sp>
        <p:nvSpPr>
          <p:cNvPr id="32" name="矩形 31"/>
          <p:cNvSpPr/>
          <p:nvPr/>
        </p:nvSpPr>
        <p:spPr>
          <a:xfrm>
            <a:off x="4167048" y="2942583"/>
            <a:ext cx="4641850" cy="6350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lvl="0" algn="r">
              <a:lnSpc>
                <a:spcPct val="150000"/>
              </a:lnSpc>
            </a:pPr>
            <a:r>
              <a:rPr lang="zh-CN" sz="2400">
                <a:solidFill>
                  <a:srgbClr val="595959"/>
                </a:solidFill>
                <a:latin typeface="思源黑体 Regular"/>
                <a:ea typeface="思源黑体 Regular"/>
              </a:rPr>
              <a:t>韩熔</a:t>
            </a:r>
          </a:p>
        </p:txBody>
      </p:sp>
      <p:sp>
        <p:nvSpPr>
          <p:cNvPr id="5" name="矩形 4"/>
          <p:cNvSpPr/>
          <p:nvPr/>
        </p:nvSpPr>
        <p:spPr>
          <a:xfrm>
            <a:off x="3634454" y="1652698"/>
            <a:ext cx="5314950" cy="81915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r"/>
            <a:r>
              <a:rPr lang="en-US" sz="4800" b="1">
                <a:solidFill>
                  <a:srgbClr val="404040"/>
                </a:solidFill>
                <a:latin typeface="思源黑体 Light"/>
                <a:ea typeface="思源黑体 Light"/>
              </a:rPr>
              <a:t>PART FOUR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787400" cy="45720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lvl="0">
              <a:spcBef>
                <a:spcPct val="0"/>
              </a:spcBef>
              <a:spcAft>
                <a:spcPct val="0"/>
              </a:spcAft>
            </a:pPr>
            <a:r>
              <a:rPr lang="zh-CN" sz="2400">
                <a:solidFill>
                  <a:srgbClr val="404040"/>
                </a:solidFill>
                <a:latin typeface="思源黑体 Regular"/>
                <a:ea typeface="思源黑体 Regular"/>
              </a:rPr>
              <a:t>超参</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grpSp>
        <p:nvGrpSpPr>
          <p:cNvPr id="38" name="组合 37"/>
          <p:cNvGrpSpPr/>
          <p:nvPr/>
        </p:nvGrpSpPr>
        <p:grpSpPr>
          <a:xfrm>
            <a:off x="-438062" y="1073692"/>
            <a:ext cx="2919381" cy="3962480"/>
            <a:chOff x="1888999" y="-539691"/>
            <a:chExt cx="3363040" cy="4564659"/>
          </a:xfrm>
        </p:grpSpPr>
        <p:sp>
          <p:nvSpPr>
            <p:cNvPr id="40" name="Freeform 5"/>
            <p:cNvSpPr/>
            <p:nvPr/>
          </p:nvSpPr>
          <p:spPr>
            <a:xfrm>
              <a:off x="1888999" y="-539691"/>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1" name="Freeform 5"/>
            <p:cNvSpPr/>
            <p:nvPr/>
          </p:nvSpPr>
          <p:spPr>
            <a:xfrm>
              <a:off x="3115582" y="1543706"/>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grpSp>
      <p:grpSp>
        <p:nvGrpSpPr>
          <p:cNvPr id="42" name="组合 41"/>
          <p:cNvGrpSpPr/>
          <p:nvPr/>
        </p:nvGrpSpPr>
        <p:grpSpPr>
          <a:xfrm>
            <a:off x="6599503" y="994066"/>
            <a:ext cx="4004187" cy="4042106"/>
            <a:chOff x="639335" y="-539691"/>
            <a:chExt cx="4612704" cy="4656386"/>
          </a:xfrm>
        </p:grpSpPr>
        <p:sp>
          <p:nvSpPr>
            <p:cNvPr id="43" name="Freeform 5"/>
            <p:cNvSpPr/>
            <p:nvPr/>
          </p:nvSpPr>
          <p:spPr>
            <a:xfrm>
              <a:off x="1888999" y="-539691"/>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4" name="Freeform 5"/>
            <p:cNvSpPr/>
            <p:nvPr/>
          </p:nvSpPr>
          <p:spPr>
            <a:xfrm>
              <a:off x="3115582" y="1543706"/>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5" name="Freeform 5"/>
            <p:cNvSpPr/>
            <p:nvPr/>
          </p:nvSpPr>
          <p:spPr>
            <a:xfrm>
              <a:off x="639335" y="1635433"/>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grpSp>
      <p:sp>
        <p:nvSpPr>
          <p:cNvPr id="46" name="文本框 45"/>
          <p:cNvSpPr txBox="1"/>
          <p:nvPr/>
        </p:nvSpPr>
        <p:spPr>
          <a:xfrm>
            <a:off x="3846913" y="2865671"/>
            <a:ext cx="2106331" cy="361950"/>
          </a:xfrm>
          <a:prstGeom prst="rect">
            <a:avLst/>
          </a:prstGeom>
          <a:noFill/>
        </p:spPr>
        <p:txBody>
          <a:bodyPr wrap="square">
            <a:spAutoFit/>
          </a:bodyPr>
          <a:lstStyle/>
          <a:p>
            <a:pPr lvl="0" algn="l"/>
            <a:r>
              <a:rPr lang="zh-CN">
                <a:solidFill>
                  <a:srgbClr val="000000"/>
                </a:solidFill>
                <a:highlight>
                  <a:srgbClr val="FFFFFF"/>
                </a:highlight>
                <a:latin typeface="Helvetica Neue"/>
                <a:ea typeface="Helvetica Neue"/>
              </a:rPr>
              <a:t>学习率</a:t>
            </a:r>
            <a:r>
              <a:rPr lang="en-US">
                <a:solidFill>
                  <a:srgbClr val="000000"/>
                </a:solidFill>
                <a:highlight>
                  <a:srgbClr val="FFFFFF"/>
                </a:highlight>
                <a:latin typeface="Helvetica Neue"/>
                <a:ea typeface="Helvetica Neue"/>
              </a:rPr>
              <a:t>learning_rate</a:t>
            </a:r>
          </a:p>
        </p:txBody>
      </p:sp>
      <p:sp>
        <p:nvSpPr>
          <p:cNvPr id="48" name="文本框 47"/>
          <p:cNvSpPr txBox="1"/>
          <p:nvPr/>
        </p:nvSpPr>
        <p:spPr>
          <a:xfrm>
            <a:off x="3846913" y="2308353"/>
            <a:ext cx="1879964" cy="361950"/>
          </a:xfrm>
          <a:prstGeom prst="rect">
            <a:avLst/>
          </a:prstGeom>
          <a:noFill/>
        </p:spPr>
        <p:txBody>
          <a:bodyPr wrap="square">
            <a:spAutoFit/>
          </a:bodyPr>
          <a:lstStyle/>
          <a:p>
            <a:pPr lvl="0" algn="l"/>
            <a:r>
              <a:rPr lang="zh-CN">
                <a:solidFill>
                  <a:srgbClr val="000000"/>
                </a:solidFill>
                <a:highlight>
                  <a:srgbClr val="FFFFFF"/>
                </a:highlight>
                <a:latin typeface="Helvetica Neue"/>
                <a:ea typeface="Helvetica Neue"/>
              </a:rPr>
              <a:t>迭代次数epoch</a:t>
            </a:r>
          </a:p>
        </p:txBody>
      </p:sp>
      <p:sp>
        <p:nvSpPr>
          <p:cNvPr id="50" name="文本框 49"/>
          <p:cNvSpPr txBox="1"/>
          <p:nvPr/>
        </p:nvSpPr>
        <p:spPr>
          <a:xfrm>
            <a:off x="3846913" y="1788706"/>
            <a:ext cx="2158007" cy="361950"/>
          </a:xfrm>
          <a:prstGeom prst="rect">
            <a:avLst/>
          </a:prstGeom>
          <a:noFill/>
        </p:spPr>
        <p:txBody>
          <a:bodyPr wrap="square">
            <a:spAutoFit/>
          </a:bodyPr>
          <a:lstStyle/>
          <a:p>
            <a:pPr lvl="0" algn="l"/>
            <a:r>
              <a:rPr lang="zh-CN">
                <a:solidFill>
                  <a:srgbClr val="000000"/>
                </a:solidFill>
                <a:highlight>
                  <a:srgbClr val="FFFFFF"/>
                </a:highlight>
                <a:latin typeface="Helvetica Neue"/>
                <a:ea typeface="Helvetica Neue"/>
              </a:rPr>
              <a:t>批量大小batch-size</a:t>
            </a:r>
          </a:p>
        </p:txBody>
      </p:sp>
      <p:pic>
        <p:nvPicPr>
          <p:cNvPr id="51" name="图片 50"/>
          <p:cNvPicPr>
            <a:picLocks noChangeAspect="1"/>
          </p:cNvPicPr>
          <p:nvPr/>
        </p:nvPicPr>
        <p:blipFill>
          <a:blip r:embed="rId2"/>
          <a:srcRect t="8795" r="58649" b="33193"/>
          <a:stretch/>
        </p:blipFill>
        <p:spPr>
          <a:xfrm>
            <a:off x="320288" y="1616018"/>
            <a:ext cx="3526625" cy="14389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4140200" cy="4508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lvl="0"/>
            <a:r>
              <a:rPr lang="zh-CN" sz="2400" b="0" i="0" strike="noStrike" spc="0">
                <a:solidFill>
                  <a:srgbClr val="404040"/>
                </a:solidFill>
                <a:latin typeface="思源黑体 Regular"/>
                <a:ea typeface="思源黑体 Regular"/>
              </a:rPr>
              <a:t>调整学习率，训练，得到模型</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a:spLocks noChangeArrowheads="1"/>
          </p:cNvSpPr>
          <p:nvPr/>
        </p:nvSpPr>
        <p:spPr>
          <a:xfrm>
            <a:off x="560653" y="88296"/>
            <a:ext cx="2311400" cy="5143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lvl="0">
              <a:spcBef>
                <a:spcPct val="0"/>
              </a:spcBef>
              <a:spcAft>
                <a:spcPct val="0"/>
              </a:spcAft>
            </a:pPr>
            <a:r>
              <a:rPr lang="zh-CN" sz="2800" b="0" i="0" strike="noStrike" spc="0">
                <a:solidFill>
                  <a:srgbClr val="595959"/>
                </a:solidFill>
                <a:latin typeface="思源黑体 Regular"/>
                <a:ea typeface="思源黑体 Regular"/>
              </a:rPr>
              <a:t>测试训练模型</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pic>
        <p:nvPicPr>
          <p:cNvPr id="40" name="图片 39"/>
          <p:cNvPicPr>
            <a:picLocks noChangeAspect="1"/>
          </p:cNvPicPr>
          <p:nvPr/>
        </p:nvPicPr>
        <p:blipFill>
          <a:blip r:embed="rId2"/>
          <a:stretch/>
        </p:blipFill>
        <p:spPr>
          <a:xfrm>
            <a:off x="209649" y="555120"/>
            <a:ext cx="8724828" cy="45194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662865" y="2446725"/>
            <a:ext cx="2857500" cy="342900"/>
          </a:xfrm>
          <a:prstGeom prst="rect">
            <a:avLst/>
          </a:prstGeom>
        </p:spPr>
        <p:txBody>
          <a:bodyPr wrap="square">
            <a:spAutoFit/>
          </a:bodyPr>
          <a:lstStyle/>
          <a:p>
            <a:r>
              <a:rPr lang="zh-CN" sz="1600">
                <a:solidFill>
                  <a:srgbClr val="404040"/>
                </a:solidFill>
                <a:latin typeface="思源黑体 Regular"/>
                <a:ea typeface="思源黑体 Regular"/>
              </a:rPr>
              <a:t>项目概述</a:t>
            </a:r>
          </a:p>
        </p:txBody>
      </p:sp>
      <p:sp>
        <p:nvSpPr>
          <p:cNvPr id="5" name="矩形 4"/>
          <p:cNvSpPr/>
          <p:nvPr/>
        </p:nvSpPr>
        <p:spPr>
          <a:xfrm>
            <a:off x="3539799" y="1741868"/>
            <a:ext cx="5309718" cy="829945"/>
          </a:xfrm>
          <a:prstGeom prst="rect">
            <a:avLst/>
          </a:prstGeom>
        </p:spPr>
        <p:txBody>
          <a:bodyPr wrap="square">
            <a:spAutoFit/>
          </a:bodyPr>
          <a:lstStyle/>
          <a:p>
            <a:pPr algn="r"/>
            <a:r>
              <a:rPr lang="en-US" sz="4800" b="1">
                <a:solidFill>
                  <a:schemeClr val="tx1">
                    <a:lumMod val="75000"/>
                    <a:lumOff val="25000"/>
                  </a:schemeClr>
                </a:solidFill>
                <a:latin typeface="思源黑体 Light"/>
                <a:ea typeface="思源黑体 Light"/>
              </a:rPr>
              <a:t>PART ONE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p>
            <a:pPr algn="ctr"/>
            <a:endParaRPr lang="zh-CN">
              <a:solidFill>
                <a:schemeClr val="lt1"/>
              </a:solidFill>
            </a:endParaRPr>
          </a:p>
        </p:txBody>
      </p:sp>
      <p:sp>
        <p:nvSpPr>
          <p:cNvPr id="20" name="文本框 19"/>
          <p:cNvSpPr txBox="1">
            <a:spLocks noChangeArrowheads="1"/>
          </p:cNvSpPr>
          <p:nvPr/>
        </p:nvSpPr>
        <p:spPr>
          <a:xfrm>
            <a:off x="560653" y="88296"/>
            <a:ext cx="1701800" cy="4635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lvl="0">
              <a:spcBef>
                <a:spcPct val="0"/>
              </a:spcBef>
              <a:spcAft>
                <a:spcPct val="0"/>
              </a:spcAft>
            </a:pPr>
            <a:r>
              <a:rPr lang="zh-CN" sz="2400">
                <a:solidFill>
                  <a:srgbClr val="404040"/>
                </a:solidFill>
                <a:latin typeface="思源黑体 Regular"/>
                <a:ea typeface="思源黑体 Regular"/>
              </a:rPr>
              <a:t>学习率比较</a:t>
            </a:r>
          </a:p>
        </p:txBody>
      </p:sp>
      <p:pic>
        <p:nvPicPr>
          <p:cNvPr id="40" name="图片 39"/>
          <p:cNvPicPr>
            <a:picLocks noChangeAspect="1"/>
          </p:cNvPicPr>
          <p:nvPr/>
        </p:nvPicPr>
        <p:blipFill>
          <a:blip r:embed="rId2"/>
          <a:stretch/>
        </p:blipFill>
        <p:spPr>
          <a:xfrm>
            <a:off x="64" y="1379326"/>
            <a:ext cx="9144000" cy="25705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39" name="矩形 38"/>
          <p:cNvSpPr/>
          <p:nvPr/>
        </p:nvSpPr>
        <p:spPr>
          <a:xfrm>
            <a:off x="0" y="5005633"/>
            <a:ext cx="9169960" cy="137867"/>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grpSp>
        <p:nvGrpSpPr>
          <p:cNvPr id="38" name="组合 37"/>
          <p:cNvGrpSpPr/>
          <p:nvPr/>
        </p:nvGrpSpPr>
        <p:grpSpPr>
          <a:xfrm>
            <a:off x="-438062" y="1073692"/>
            <a:ext cx="2919381" cy="3962480"/>
            <a:chOff x="1888999" y="-539691"/>
            <a:chExt cx="3363040" cy="4564659"/>
          </a:xfrm>
        </p:grpSpPr>
        <p:sp>
          <p:nvSpPr>
            <p:cNvPr id="40" name="Freeform 5"/>
            <p:cNvSpPr/>
            <p:nvPr/>
          </p:nvSpPr>
          <p:spPr>
            <a:xfrm>
              <a:off x="1888999" y="-539691"/>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1" name="Freeform 5"/>
            <p:cNvSpPr/>
            <p:nvPr/>
          </p:nvSpPr>
          <p:spPr>
            <a:xfrm>
              <a:off x="3115582" y="1543706"/>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grpSp>
      <p:grpSp>
        <p:nvGrpSpPr>
          <p:cNvPr id="42" name="组合 41"/>
          <p:cNvGrpSpPr/>
          <p:nvPr/>
        </p:nvGrpSpPr>
        <p:grpSpPr>
          <a:xfrm>
            <a:off x="6599503" y="994066"/>
            <a:ext cx="4004187" cy="4042106"/>
            <a:chOff x="639335" y="-539691"/>
            <a:chExt cx="4612704" cy="4656386"/>
          </a:xfrm>
        </p:grpSpPr>
        <p:sp>
          <p:nvSpPr>
            <p:cNvPr id="43" name="Freeform 5"/>
            <p:cNvSpPr/>
            <p:nvPr/>
          </p:nvSpPr>
          <p:spPr>
            <a:xfrm>
              <a:off x="1888999" y="-539691"/>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4" name="Freeform 5"/>
            <p:cNvSpPr/>
            <p:nvPr/>
          </p:nvSpPr>
          <p:spPr>
            <a:xfrm>
              <a:off x="3115582" y="1543706"/>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sp>
          <p:nvSpPr>
            <p:cNvPr id="45" name="Freeform 5"/>
            <p:cNvSpPr/>
            <p:nvPr/>
          </p:nvSpPr>
          <p:spPr>
            <a:xfrm>
              <a:off x="639335" y="1635433"/>
              <a:ext cx="2136457" cy="2481262"/>
            </a:xfrm>
            <a:custGeom>
              <a:avLst/>
              <a:gdLst/>
              <a:ahLst/>
              <a:cxnLst/>
              <a:rect l="0" t="0" r="r" b="b"/>
              <a:pathLst>
                <a:path w="2136457" h="2481262">
                  <a:moveTo>
                    <a:pt x="2136457" y="1859297"/>
                  </a:moveTo>
                  <a:lnTo>
                    <a:pt x="2136457" y="618666"/>
                  </a:lnTo>
                  <a:lnTo>
                    <a:pt x="1060805" y="0"/>
                  </a:lnTo>
                  <a:lnTo>
                    <a:pt x="0" y="626915"/>
                  </a:lnTo>
                  <a:lnTo>
                    <a:pt x="0" y="1867546"/>
                  </a:lnTo>
                  <a:lnTo>
                    <a:pt x="1060805" y="2481262"/>
                  </a:lnTo>
                  <a:lnTo>
                    <a:pt x="2136457" y="1859297"/>
                  </a:lnTo>
                  <a:close/>
                </a:path>
              </a:pathLst>
            </a:custGeom>
            <a:noFill/>
            <a:ln w="76200">
              <a:solidFill>
                <a:schemeClr val="bg1">
                  <a:alpha val="40000"/>
                  <a:lumMod val="95000"/>
                </a:schemeClr>
              </a:solidFill>
              <a:miter/>
            </a:ln>
          </p:spPr>
          <p:txBody>
            <a:bodyPr vert="horz" wrap="square" lIns="91440" tIns="45720" rIns="91440" bIns="45720" numCol="1" anchor="t" anchorCtr="0"/>
            <a:lstStyle/>
            <a:p>
              <a:endParaRPr lang="zh-CN"/>
            </a:p>
          </p:txBody>
        </p:sp>
      </p:grpSp>
      <p:pic>
        <p:nvPicPr>
          <p:cNvPr id="46" name="图片 45"/>
          <p:cNvPicPr>
            <a:picLocks noChangeAspect="1"/>
          </p:cNvPicPr>
          <p:nvPr/>
        </p:nvPicPr>
        <p:blipFill>
          <a:blip r:embed="rId2"/>
          <a:stretch/>
        </p:blipFill>
        <p:spPr>
          <a:xfrm>
            <a:off x="1245344" y="545496"/>
            <a:ext cx="6679399" cy="4015856"/>
          </a:xfrm>
          <a:prstGeom prst="rect">
            <a:avLst/>
          </a:prstGeom>
        </p:spPr>
      </p:pic>
      <p:sp>
        <p:nvSpPr>
          <p:cNvPr id="47" name="文本框 10"/>
          <p:cNvSpPr txBox="1">
            <a:spLocks noChangeArrowheads="1"/>
          </p:cNvSpPr>
          <p:nvPr/>
        </p:nvSpPr>
        <p:spPr>
          <a:xfrm>
            <a:off x="560653" y="88296"/>
            <a:ext cx="1028700" cy="45720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lvl="0">
              <a:spcBef>
                <a:spcPct val="0"/>
              </a:spcBef>
              <a:spcAft>
                <a:spcPct val="0"/>
              </a:spcAft>
            </a:pPr>
            <a:r>
              <a:rPr lang="en-US" sz="2400">
                <a:solidFill>
                  <a:srgbClr val="404040"/>
                </a:solidFill>
                <a:latin typeface="思源黑体 Regular"/>
                <a:ea typeface="思源黑体 Regular"/>
              </a:rPr>
              <a:t>0.0001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020207" y="2428233"/>
            <a:ext cx="4940300" cy="94615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spcBef>
                <a:spcPct val="0"/>
              </a:spcBef>
              <a:spcAft>
                <a:spcPct val="0"/>
              </a:spcAft>
            </a:pPr>
            <a:r>
              <a:rPr lang="zh-CN" sz="2800" b="0" i="0" strike="noStrike" spc="0">
                <a:solidFill>
                  <a:srgbClr val="595959"/>
                </a:solidFill>
                <a:latin typeface="思源黑体 Regular"/>
                <a:ea typeface="思源黑体 Regular"/>
              </a:rPr>
              <a:t>优化器和损失函数得到对比实验分析</a:t>
            </a:r>
          </a:p>
        </p:txBody>
      </p:sp>
      <p:sp>
        <p:nvSpPr>
          <p:cNvPr id="32" name="矩形 31"/>
          <p:cNvSpPr/>
          <p:nvPr/>
        </p:nvSpPr>
        <p:spPr>
          <a:xfrm>
            <a:off x="4167048" y="2942583"/>
            <a:ext cx="4641850" cy="64135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lvl="0" algn="r">
              <a:lnSpc>
                <a:spcPct val="150000"/>
              </a:lnSpc>
            </a:pPr>
            <a:r>
              <a:rPr lang="zh-CN" sz="2400">
                <a:solidFill>
                  <a:srgbClr val="595959"/>
                </a:solidFill>
                <a:latin typeface="思源黑体 Regular"/>
                <a:ea typeface="思源黑体 Regular"/>
              </a:rPr>
              <a:t>陈杰</a:t>
            </a:r>
          </a:p>
        </p:txBody>
      </p:sp>
      <p:sp>
        <p:nvSpPr>
          <p:cNvPr id="5" name="矩形 4"/>
          <p:cNvSpPr/>
          <p:nvPr/>
        </p:nvSpPr>
        <p:spPr>
          <a:xfrm>
            <a:off x="3634454" y="1652698"/>
            <a:ext cx="5314950" cy="8255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r"/>
            <a:r>
              <a:rPr lang="en-US" sz="4800" b="1">
                <a:solidFill>
                  <a:srgbClr val="404040"/>
                </a:solidFill>
                <a:latin typeface="思源黑体 Light"/>
                <a:ea typeface="思源黑体 Light"/>
              </a:rPr>
              <a:t>PART FIVE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1311148" y="1002411"/>
            <a:ext cx="6665722" cy="3693320"/>
          </a:xfrm>
          <a:prstGeom prst="rect">
            <a:avLst/>
          </a:prstGeom>
        </p:spPr>
      </p:pic>
      <p:sp>
        <p:nvSpPr>
          <p:cNvPr id="4" name="文本框 10"/>
          <p:cNvSpPr txBox="1">
            <a:spLocks noChangeArrowheads="1"/>
          </p:cNvSpPr>
          <p:nvPr/>
        </p:nvSpPr>
        <p:spPr>
          <a:xfrm>
            <a:off x="560653" y="88296"/>
            <a:ext cx="5867400" cy="52070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800" b="0" i="0" strike="noStrike" spc="0">
                <a:solidFill>
                  <a:srgbClr val="595959"/>
                </a:solidFill>
                <a:latin typeface="思源黑体 Regular"/>
                <a:ea typeface="思源黑体 Regular"/>
              </a:rPr>
              <a:t>优化器和损失函数得到对比实验分析</a:t>
            </a:r>
          </a:p>
        </p:txBody>
      </p:sp>
      <p:grpSp>
        <p:nvGrpSpPr>
          <p:cNvPr id="5" name="组合 12"/>
          <p:cNvGrpSpPr/>
          <p:nvPr/>
        </p:nvGrpSpPr>
        <p:grpSpPr>
          <a:xfrm>
            <a:off x="70961" y="116683"/>
            <a:ext cx="474949" cy="369504"/>
            <a:chOff x="115026" y="102359"/>
            <a:chExt cx="635656" cy="515316"/>
          </a:xfrm>
        </p:grpSpPr>
        <p:sp>
          <p:nvSpPr>
            <p:cNvPr id="6"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7"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a:spLocks noChangeArrowheads="1"/>
          </p:cNvSpPr>
          <p:nvPr/>
        </p:nvSpPr>
        <p:spPr>
          <a:xfrm>
            <a:off x="560653" y="88296"/>
            <a:ext cx="2311400" cy="45720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lvl="0">
              <a:spcBef>
                <a:spcPct val="0"/>
              </a:spcBef>
              <a:spcAft>
                <a:spcPct val="0"/>
              </a:spcAft>
            </a:pPr>
            <a:r>
              <a:rPr lang="zh-CN" sz="2400">
                <a:solidFill>
                  <a:srgbClr val="404040"/>
                </a:solidFill>
                <a:latin typeface="思源黑体 Regular"/>
                <a:ea typeface="思源黑体 Regular"/>
              </a:rPr>
              <a:t>优化器对比分析</a:t>
            </a:r>
          </a:p>
        </p:txBody>
      </p:sp>
      <p:grpSp>
        <p:nvGrpSpPr>
          <p:cNvPr id="4" name="组合 12"/>
          <p:cNvGrpSpPr/>
          <p:nvPr/>
        </p:nvGrpSpPr>
        <p:grpSpPr>
          <a:xfrm>
            <a:off x="70961" y="116683"/>
            <a:ext cx="474949" cy="369504"/>
            <a:chOff x="115026" y="102359"/>
            <a:chExt cx="635656" cy="515316"/>
          </a:xfrm>
        </p:grpSpPr>
        <p:sp>
          <p:nvSpPr>
            <p:cNvPr id="5"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6"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7" name="文本框 6"/>
          <p:cNvSpPr txBox="1"/>
          <p:nvPr/>
        </p:nvSpPr>
        <p:spPr>
          <a:xfrm>
            <a:off x="5483095" y="19114"/>
            <a:ext cx="3270250" cy="4908550"/>
          </a:xfrm>
          <a:prstGeom prst="rect">
            <a:avLst/>
          </a:prstGeom>
          <a:ln w="12700">
            <a:prstDash val="solid"/>
          </a:ln>
        </p:spPr>
        <p:txBody>
          <a:bodyPr>
            <a:spAutoFit/>
          </a:bodyPr>
          <a:lstStyle/>
          <a:p>
            <a:r>
              <a:rPr lang="zh-CN" sz="1600"/>
              <a:t>从理论上分析，</a:t>
            </a:r>
            <a:r>
              <a:rPr lang="en-US" sz="1600"/>
              <a:t>Adam</a:t>
            </a:r>
            <a:r>
              <a:rPr lang="zh-CN" sz="1600"/>
              <a:t>优化器不但吸收了</a:t>
            </a:r>
            <a:r>
              <a:rPr lang="en-US" sz="1600"/>
              <a:t>Momentum</a:t>
            </a:r>
            <a:r>
              <a:rPr lang="zh-CN" sz="1600"/>
              <a:t>的动量梯度下降的优点，能够缓解梯度震荡的问题</a:t>
            </a:r>
            <a:br>
              <a:rPr lang="en-US"/>
            </a:br>
            <a:r>
              <a:rPr lang="zh-CN" sz="1600"/>
              <a:t>同时也能通过自适应梯度下降算法，解决稀疏数据的问题。因此从理论上看，</a:t>
            </a:r>
            <a:r>
              <a:rPr lang="en-US" sz="1600"/>
              <a:t>Adam</a:t>
            </a:r>
            <a:r>
              <a:rPr lang="zh-CN" sz="1600"/>
              <a:t>优化器显然好于</a:t>
            </a:r>
            <a:r>
              <a:rPr lang="en-US" sz="1600"/>
              <a:t>Momentum</a:t>
            </a:r>
            <a:r>
              <a:rPr lang="zh-CN" sz="1600"/>
              <a:t>优化器，而实际实验数据也印证了这一点。</a:t>
            </a:r>
          </a:p>
          <a:p>
            <a:r>
              <a:rPr lang="zh-CN" sz="1600"/>
              <a:t>在其他可控因素不变的情况下，</a:t>
            </a:r>
            <a:br>
              <a:rPr lang="en-US"/>
            </a:br>
            <a:r>
              <a:rPr lang="zh-CN" sz="1600"/>
              <a:t>相比于</a:t>
            </a:r>
            <a:r>
              <a:rPr lang="en-US" sz="1600"/>
              <a:t>Momentum</a:t>
            </a:r>
            <a:r>
              <a:rPr lang="zh-CN" sz="1600"/>
              <a:t>，</a:t>
            </a:r>
            <a:r>
              <a:rPr lang="en-US" sz="1600"/>
              <a:t>Adam</a:t>
            </a:r>
            <a:r>
              <a:rPr lang="zh-CN" sz="1600"/>
              <a:t>在</a:t>
            </a:r>
            <a:r>
              <a:rPr lang="en-US" sz="1600"/>
              <a:t>accuracy</a:t>
            </a:r>
            <a:r>
              <a:rPr lang="zh-CN" sz="1600"/>
              <a:t>，</a:t>
            </a:r>
            <a:r>
              <a:rPr lang="en-US" sz="1600"/>
              <a:t>precision</a:t>
            </a:r>
            <a:r>
              <a:rPr lang="zh-CN" sz="1600"/>
              <a:t>，</a:t>
            </a:r>
            <a:r>
              <a:rPr lang="en-US" sz="1600"/>
              <a:t>recall</a:t>
            </a:r>
            <a:r>
              <a:rPr lang="zh-CN" sz="1600"/>
              <a:t>三个方面的数值明显更高，即使用</a:t>
            </a:r>
            <a:r>
              <a:rPr lang="en-US" sz="1600"/>
              <a:t>Adam</a:t>
            </a:r>
            <a:r>
              <a:rPr lang="zh-CN" sz="1600"/>
              <a:t>优化器的情况下，对于各方面的预测准确度和预测正样本概论较高；</a:t>
            </a:r>
            <a:br>
              <a:rPr lang="en-US"/>
            </a:br>
            <a:r>
              <a:rPr lang="zh-CN" sz="1600"/>
              <a:t>同时</a:t>
            </a:r>
            <a:r>
              <a:rPr lang="en-US" sz="1600"/>
              <a:t>error rate</a:t>
            </a:r>
            <a:r>
              <a:rPr lang="zh-CN" sz="1600"/>
              <a:t>相比于使用</a:t>
            </a:r>
            <a:r>
              <a:rPr lang="en-US" sz="1600"/>
              <a:t>Momentum</a:t>
            </a:r>
            <a:r>
              <a:rPr lang="zh-CN" sz="1600"/>
              <a:t>的情况，出现了大幅度降低。</a:t>
            </a:r>
            <a:br>
              <a:rPr lang="en-US"/>
            </a:br>
            <a:br>
              <a:rPr lang="en-US"/>
            </a:br>
            <a:endParaRPr lang="en-US"/>
          </a:p>
        </p:txBody>
      </p:sp>
      <p:pic>
        <p:nvPicPr>
          <p:cNvPr id="8" name="图片 7"/>
          <p:cNvPicPr>
            <a:picLocks noChangeAspect="1"/>
          </p:cNvPicPr>
          <p:nvPr/>
        </p:nvPicPr>
        <p:blipFill>
          <a:blip r:embed="rId2"/>
          <a:stretch/>
        </p:blipFill>
        <p:spPr>
          <a:xfrm>
            <a:off x="113740" y="1055622"/>
            <a:ext cx="4797794" cy="303238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a:spLocks noChangeArrowheads="1"/>
          </p:cNvSpPr>
          <p:nvPr/>
        </p:nvSpPr>
        <p:spPr>
          <a:xfrm>
            <a:off x="560653" y="88296"/>
            <a:ext cx="1397000" cy="45720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lvl="0">
              <a:spcBef>
                <a:spcPct val="0"/>
              </a:spcBef>
              <a:spcAft>
                <a:spcPct val="0"/>
              </a:spcAft>
            </a:pPr>
            <a:r>
              <a:rPr lang="zh-CN" sz="2400">
                <a:solidFill>
                  <a:srgbClr val="404040"/>
                </a:solidFill>
                <a:latin typeface="思源黑体 Regular"/>
                <a:ea typeface="思源黑体 Regular"/>
              </a:rPr>
              <a:t>损失函数</a:t>
            </a:r>
          </a:p>
        </p:txBody>
      </p:sp>
      <p:grpSp>
        <p:nvGrpSpPr>
          <p:cNvPr id="4" name="组合 12"/>
          <p:cNvGrpSpPr/>
          <p:nvPr/>
        </p:nvGrpSpPr>
        <p:grpSpPr>
          <a:xfrm>
            <a:off x="70961" y="116683"/>
            <a:ext cx="474949" cy="369504"/>
            <a:chOff x="115026" y="102359"/>
            <a:chExt cx="635656" cy="515316"/>
          </a:xfrm>
        </p:grpSpPr>
        <p:sp>
          <p:nvSpPr>
            <p:cNvPr id="5"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6"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pic>
        <p:nvPicPr>
          <p:cNvPr id="7" name="图片 6"/>
          <p:cNvPicPr>
            <a:picLocks noChangeAspect="1"/>
          </p:cNvPicPr>
          <p:nvPr/>
        </p:nvPicPr>
        <p:blipFill>
          <a:blip r:embed="rId2"/>
          <a:stretch/>
        </p:blipFill>
        <p:spPr>
          <a:xfrm>
            <a:off x="2177836" y="545496"/>
            <a:ext cx="4788456" cy="2879437"/>
          </a:xfrm>
          <a:prstGeom prst="rect">
            <a:avLst/>
          </a:prstGeom>
        </p:spPr>
      </p:pic>
      <p:sp>
        <p:nvSpPr>
          <p:cNvPr id="8" name="文本框 7"/>
          <p:cNvSpPr txBox="1"/>
          <p:nvPr/>
        </p:nvSpPr>
        <p:spPr>
          <a:xfrm>
            <a:off x="1259153" y="3579876"/>
            <a:ext cx="6888099" cy="1206500"/>
          </a:xfrm>
          <a:prstGeom prst="rect">
            <a:avLst/>
          </a:prstGeom>
          <a:ln w="12700">
            <a:prstDash val="solid"/>
          </a:ln>
        </p:spPr>
        <p:txBody>
          <a:bodyPr>
            <a:spAutoFit/>
          </a:bodyPr>
          <a:lstStyle/>
          <a:p>
            <a:r>
              <a:rPr lang="zh-CN">
                <a:latin typeface="宋体"/>
                <a:ea typeface="宋体"/>
              </a:rPr>
              <a:t>交叉熵和</a:t>
            </a:r>
            <a:r>
              <a:rPr lang="en-US">
                <a:latin typeface="等线"/>
                <a:ea typeface="等线"/>
              </a:rPr>
              <a:t>NLL</a:t>
            </a:r>
            <a:r>
              <a:rPr lang="zh-CN">
                <a:latin typeface="等线"/>
                <a:ea typeface="等线"/>
              </a:rPr>
              <a:t>均为多分类问题常用的损失函数，经实验可以发现，在相同网络以及优化器下，交叉熵和</a:t>
            </a:r>
            <a:r>
              <a:rPr lang="en-US">
                <a:latin typeface="等线"/>
                <a:ea typeface="等线"/>
              </a:rPr>
              <a:t>NLL</a:t>
            </a:r>
            <a:r>
              <a:rPr lang="zh-CN">
                <a:latin typeface="等线"/>
                <a:ea typeface="等线"/>
              </a:rPr>
              <a:t>的效果没有太大差异，交叉熵总体上的效果优于</a:t>
            </a:r>
            <a:r>
              <a:rPr lang="en-US">
                <a:latin typeface="等线"/>
                <a:ea typeface="等线"/>
              </a:rPr>
              <a:t>NLL</a:t>
            </a:r>
            <a:r>
              <a:rPr lang="zh-CN">
                <a:latin typeface="等线"/>
                <a:ea typeface="等线"/>
              </a:rPr>
              <a:t>，说明</a:t>
            </a:r>
            <a:r>
              <a:rPr lang="en-US">
                <a:latin typeface="等线"/>
                <a:ea typeface="等线"/>
              </a:rPr>
              <a:t>softmax</a:t>
            </a:r>
            <a:r>
              <a:rPr lang="zh-CN">
                <a:latin typeface="等线"/>
                <a:ea typeface="等线"/>
              </a:rPr>
              <a:t>函数对提高预测正确率存在一定的作用但并不明显。</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7522008" y="3206715"/>
            <a:ext cx="1305642" cy="262218"/>
          </a:xfrm>
          <a:prstGeom prst="roundRect">
            <a:avLst>
              <a:gd name="adj" fmla="val 50000"/>
            </a:avLst>
          </a:prstGeom>
          <a:solidFill>
            <a:schemeClr val="tx1">
              <a:lumMod val="75000"/>
              <a:lumOff val="25000"/>
            </a:schemeClr>
          </a:solidFill>
          <a:ln>
            <a:noFill/>
          </a:ln>
        </p:spPr>
        <p:txBody>
          <a:bodyPr anchor="ctr"/>
          <a:lstStyle/>
          <a:p>
            <a:pPr marL="0" lvl="0" indent="0" algn="ctr" defTabSz="457200">
              <a:lnSpc>
                <a:spcPct val="100000"/>
              </a:lnSpc>
              <a:spcBef>
                <a:spcPts val="0"/>
              </a:spcBef>
              <a:spcAft>
                <a:spcPts val="0"/>
              </a:spcAft>
              <a:buClrTx/>
              <a:buSzTx/>
              <a:buFontTx/>
              <a:buNone/>
            </a:pPr>
            <a:r>
              <a:rPr lang="zh-CN" sz="900" b="0" i="0" strike="noStrike" spc="0">
                <a:ln/>
                <a:solidFill>
                  <a:srgbClr val="FFFFFF"/>
                </a:solidFill>
                <a:latin typeface="思源黑体 Regular"/>
                <a:ea typeface="思源黑体 Regular"/>
              </a:rPr>
              <a:t>汇报人：第三组</a:t>
            </a:r>
          </a:p>
        </p:txBody>
      </p:sp>
      <p:sp>
        <p:nvSpPr>
          <p:cNvPr id="25" name="矩形 24"/>
          <p:cNvSpPr/>
          <p:nvPr/>
        </p:nvSpPr>
        <p:spPr>
          <a:xfrm>
            <a:off x="4423694" y="2428233"/>
            <a:ext cx="4527550" cy="336550"/>
          </a:xfrm>
          <a:prstGeom prst="rect">
            <a:avLst/>
          </a:prstGeom>
        </p:spPr>
        <p:txBody>
          <a:bodyPr wrap="square">
            <a:spAutoFit/>
          </a:bodyPr>
          <a:lstStyle/>
          <a:p>
            <a:pPr marL="0" lvl="0" indent="0" defTabSz="457200">
              <a:lnSpc>
                <a:spcPct val="100000"/>
              </a:lnSpc>
              <a:spcBef>
                <a:spcPts val="0"/>
              </a:spcBef>
              <a:spcAft>
                <a:spcPts val="0"/>
              </a:spcAft>
              <a:buClrTx/>
              <a:buSzTx/>
              <a:buFontTx/>
              <a:buNone/>
            </a:pPr>
            <a:r>
              <a:rPr lang="zh-CN" sz="1600" b="0" i="0" strike="noStrike" spc="0">
                <a:ln/>
                <a:solidFill>
                  <a:srgbClr val="404040"/>
                </a:solidFill>
                <a:latin typeface="思源黑体 Regular"/>
                <a:ea typeface="思源黑体 Regular"/>
              </a:rPr>
              <a:t>感谢老师和各位同学的观看</a:t>
            </a:r>
          </a:p>
        </p:txBody>
      </p:sp>
      <p:sp>
        <p:nvSpPr>
          <p:cNvPr id="5" name="矩形 4"/>
          <p:cNvSpPr/>
          <p:nvPr/>
        </p:nvSpPr>
        <p:spPr>
          <a:xfrm>
            <a:off x="2650331" y="1719934"/>
            <a:ext cx="6300565" cy="645160"/>
          </a:xfrm>
          <a:prstGeom prst="rect">
            <a:avLst/>
          </a:prstGeom>
        </p:spPr>
        <p:txBody>
          <a:bodyPr wrap="square">
            <a:spAutoFit/>
          </a:bodyPr>
          <a:lstStyle/>
          <a:p>
            <a:pPr marL="0" lvl="0" indent="0" algn="r" defTabSz="457200">
              <a:lnSpc>
                <a:spcPct val="100000"/>
              </a:lnSpc>
              <a:spcBef>
                <a:spcPts val="0"/>
              </a:spcBef>
              <a:spcAft>
                <a:spcPts val="0"/>
              </a:spcAft>
              <a:buClrTx/>
              <a:buSzTx/>
              <a:buFontTx/>
              <a:buNone/>
            </a:pPr>
            <a:r>
              <a:rPr lang="en-US" sz="3600" b="1" i="0" u="none" strike="noStrike" kern="1200" spc="0" baseline="0">
                <a:ln>
                  <a:noFill/>
                </a:ln>
                <a:solidFill>
                  <a:srgbClr val="000000">
                    <a:lumMod val="75000"/>
                    <a:lumOff val="25000"/>
                  </a:srgbClr>
                </a:solidFill>
                <a:latin typeface="思源黑体 Light"/>
                <a:ea typeface="思源黑体 Light"/>
              </a:rPr>
              <a:t>Thank You For Watching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02489" y="1062486"/>
            <a:ext cx="3517900" cy="3619500"/>
          </a:xfrm>
          <a:prstGeom prst="rect">
            <a:avLst/>
          </a:prstGeom>
        </p:spPr>
        <p:txBody>
          <a:bodyPr wrap="square">
            <a:spAutoFit/>
          </a:bodyPr>
          <a:lstStyle/>
          <a:p>
            <a:pPr defTabSz="685800">
              <a:lnSpc>
                <a:spcPct val="150000"/>
              </a:lnSpc>
            </a:pPr>
            <a:r>
              <a:rPr lang="zh-CN" sz="1800" b="0" i="0" strike="noStrike" spc="0">
                <a:ln/>
                <a:solidFill>
                  <a:srgbClr val="000000"/>
                </a:solidFill>
                <a:latin typeface="思源黑体 Regular"/>
                <a:ea typeface="思源黑体 Regular"/>
              </a:rPr>
              <a:t>（1）创建数据集标注文件</a:t>
            </a:r>
          </a:p>
          <a:p>
            <a:pPr defTabSz="685800">
              <a:lnSpc>
                <a:spcPct val="150000"/>
              </a:lnSpc>
            </a:pPr>
            <a:r>
              <a:rPr lang="zh-CN" sz="1800" b="0" i="0" strike="noStrike" spc="0">
                <a:ln/>
                <a:solidFill>
                  <a:srgbClr val="000000"/>
                </a:solidFill>
                <a:latin typeface="思源黑体 Regular"/>
                <a:ea typeface="思源黑体 Regular"/>
              </a:rPr>
              <a:t>对训练集、验证集、测试集三个数据集进行标注。</a:t>
            </a:r>
          </a:p>
          <a:p>
            <a:pPr marL="0" indent="0" algn="l" defTabSz="342900">
              <a:lnSpc>
                <a:spcPct val="150000"/>
              </a:lnSpc>
              <a:buNone/>
            </a:pPr>
            <a:r>
              <a:rPr lang="zh-CN" sz="1800" b="0" i="0" strike="noStrike" spc="0">
                <a:ln/>
                <a:solidFill>
                  <a:srgbClr val="808080"/>
                </a:solidFill>
                <a:latin typeface="思源黑体 Regular"/>
                <a:ea typeface="思源黑体 Regular"/>
              </a:rPr>
              <a:t>（2）数据预处理</a:t>
            </a:r>
          </a:p>
          <a:p>
            <a:pPr marL="0" indent="0" algn="l" defTabSz="342900">
              <a:lnSpc>
                <a:spcPct val="150000"/>
              </a:lnSpc>
              <a:buNone/>
            </a:pPr>
            <a:r>
              <a:rPr lang="zh-CN" sz="1800" b="0" i="0" strike="noStrike" spc="0">
                <a:ln/>
                <a:solidFill>
                  <a:srgbClr val="808080"/>
                </a:solidFill>
                <a:latin typeface="思源黑体 Regular"/>
                <a:ea typeface="思源黑体 Regular"/>
              </a:rPr>
              <a:t>将原图随机裁切为</a:t>
            </a:r>
            <a:r>
              <a:rPr lang="en-US" sz="1800" b="0" i="0" strike="noStrike" spc="0">
                <a:ln/>
                <a:solidFill>
                  <a:srgbClr val="808080"/>
                </a:solidFill>
                <a:latin typeface="思源黑体 Regular"/>
                <a:ea typeface="思源黑体 Regular"/>
              </a:rPr>
              <a:t>224*224</a:t>
            </a:r>
            <a:r>
              <a:rPr lang="zh-CN" sz="1800" b="0" i="0" strike="noStrike" spc="0">
                <a:ln/>
                <a:solidFill>
                  <a:srgbClr val="808080"/>
                </a:solidFill>
                <a:latin typeface="思源黑体 Regular"/>
                <a:ea typeface="思源黑体 Regular"/>
              </a:rPr>
              <a:t>大小，训练集中的数据将有</a:t>
            </a:r>
            <a:r>
              <a:rPr lang="en-US" sz="1800" b="0" i="0" strike="noStrike" spc="0">
                <a:ln/>
                <a:solidFill>
                  <a:srgbClr val="808080"/>
                </a:solidFill>
                <a:latin typeface="思源黑体 Regular"/>
                <a:ea typeface="思源黑体 Regular"/>
              </a:rPr>
              <a:t>50%</a:t>
            </a:r>
            <a:r>
              <a:rPr lang="zh-CN" sz="1800" b="0" i="0" strike="noStrike" spc="0">
                <a:ln/>
                <a:solidFill>
                  <a:srgbClr val="808080"/>
                </a:solidFill>
                <a:latin typeface="思源黑体 Regular"/>
                <a:ea typeface="思源黑体 Regular"/>
              </a:rPr>
              <a:t>的概率水平翻转。</a:t>
            </a:r>
          </a:p>
          <a:p>
            <a:pPr marL="0" indent="0" algn="l" defTabSz="342900">
              <a:lnSpc>
                <a:spcPct val="150000"/>
              </a:lnSpc>
              <a:buNone/>
            </a:pPr>
            <a:endParaRPr lang="zh-CN" sz="1800" b="0" i="0" strike="noStrike" spc="0">
              <a:ln/>
              <a:solidFill>
                <a:srgbClr val="808080"/>
              </a:solidFill>
              <a:latin typeface="思源黑体 Regular"/>
              <a:ea typeface="思源黑体 Regular"/>
            </a:endParaRP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lvl="0">
              <a:defRPr sz="1300">
                <a:solidFill>
                  <a:schemeClr val="tx1"/>
                </a:solidFill>
                <a:latin typeface="Calibri Light"/>
                <a:ea typeface="方正宋刻本秀楷简体"/>
              </a:defRPr>
            </a:lvl1pPr>
            <a:lvl2pPr marL="742950" lvl="1" indent="-285750">
              <a:defRPr sz="1300">
                <a:solidFill>
                  <a:schemeClr val="tx1"/>
                </a:solidFill>
                <a:latin typeface="Calibri Light"/>
                <a:ea typeface="方正宋刻本秀楷简体"/>
              </a:defRPr>
            </a:lvl2pPr>
            <a:lvl3pPr marL="1143000" lvl="2" indent="-228600">
              <a:defRPr sz="1300">
                <a:solidFill>
                  <a:schemeClr val="tx1"/>
                </a:solidFill>
                <a:latin typeface="Calibri Light"/>
                <a:ea typeface="方正宋刻本秀楷简体"/>
              </a:defRPr>
            </a:lvl3pPr>
            <a:lvl4pPr marL="1600200" lvl="3" indent="-228600">
              <a:defRPr sz="1300">
                <a:solidFill>
                  <a:schemeClr val="tx1"/>
                </a:solidFill>
                <a:latin typeface="Calibri Light"/>
                <a:ea typeface="方正宋刻本秀楷简体"/>
              </a:defRPr>
            </a:lvl4pPr>
            <a:lvl5pPr marL="2057400" lvl="4" indent="-228600">
              <a:defRPr sz="1300">
                <a:solidFill>
                  <a:schemeClr val="tx1"/>
                </a:solidFill>
                <a:latin typeface="Calibri Light"/>
                <a:ea typeface="方正宋刻本秀楷简体"/>
              </a:defRPr>
            </a:lvl5pPr>
            <a:lvl6pPr marL="2514600" lvl="5" indent="-228600" defTabSz="685800">
              <a:spcBef>
                <a:spcPct val="0"/>
              </a:spcBef>
              <a:spcAft>
                <a:spcPct val="0"/>
              </a:spcAft>
              <a:defRPr sz="1300">
                <a:solidFill>
                  <a:schemeClr val="tx1"/>
                </a:solidFill>
                <a:latin typeface="Calibri Light"/>
                <a:ea typeface="方正宋刻本秀楷简体"/>
              </a:defRPr>
            </a:lvl6pPr>
            <a:lvl7pPr marL="2971800" lvl="6" indent="-228600" defTabSz="685800">
              <a:spcBef>
                <a:spcPct val="0"/>
              </a:spcBef>
              <a:spcAft>
                <a:spcPct val="0"/>
              </a:spcAft>
              <a:defRPr sz="1300">
                <a:solidFill>
                  <a:schemeClr val="tx1"/>
                </a:solidFill>
                <a:latin typeface="Calibri Light"/>
                <a:ea typeface="方正宋刻本秀楷简体"/>
              </a:defRPr>
            </a:lvl7pPr>
            <a:lvl8pPr marL="3429000" lvl="7" indent="-228600" defTabSz="685800">
              <a:spcBef>
                <a:spcPct val="0"/>
              </a:spcBef>
              <a:spcAft>
                <a:spcPct val="0"/>
              </a:spcAft>
              <a:defRPr sz="1300">
                <a:solidFill>
                  <a:schemeClr val="tx1"/>
                </a:solidFill>
                <a:latin typeface="Calibri Light"/>
                <a:ea typeface="方正宋刻本秀楷简体"/>
              </a:defRPr>
            </a:lvl8pPr>
            <a:lvl9pPr marL="3886200" lvl="8" indent="-228600" defTabSz="685800">
              <a:spcBef>
                <a:spcPct val="0"/>
              </a:spcBef>
              <a:spcAft>
                <a:spcPct val="0"/>
              </a:spcAft>
              <a:defRPr sz="13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4100090" y="206546"/>
            <a:ext cx="4661268" cy="47305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8436" y="1032808"/>
            <a:ext cx="3517900" cy="36195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defTabSz="685800">
              <a:lnSpc>
                <a:spcPct val="150000"/>
              </a:lnSpc>
            </a:pPr>
            <a:r>
              <a:rPr lang="zh-CN" sz="1800" b="0" i="0" strike="noStrike" spc="0">
                <a:ln/>
                <a:solidFill>
                  <a:srgbClr val="808080"/>
                </a:solidFill>
                <a:latin typeface="思源黑体 Regular"/>
                <a:ea typeface="思源黑体 Regular"/>
              </a:rPr>
              <a:t>（1）创建数据集标注文件</a:t>
            </a:r>
          </a:p>
          <a:p>
            <a:pPr defTabSz="685800">
              <a:lnSpc>
                <a:spcPct val="150000"/>
              </a:lnSpc>
            </a:pPr>
            <a:r>
              <a:rPr lang="zh-CN" sz="1800" b="0" i="0" strike="noStrike" spc="0">
                <a:ln/>
                <a:solidFill>
                  <a:srgbClr val="808080"/>
                </a:solidFill>
                <a:latin typeface="思源黑体 Regular"/>
                <a:ea typeface="思源黑体 Regular"/>
              </a:rPr>
              <a:t>对训练集、验证集、测试集三个数据集进行标注。</a:t>
            </a:r>
          </a:p>
          <a:p>
            <a:pPr marL="0" indent="0" algn="l" defTabSz="342900">
              <a:lnSpc>
                <a:spcPct val="150000"/>
              </a:lnSpc>
              <a:buNone/>
            </a:pPr>
            <a:r>
              <a:rPr lang="zh-CN" sz="1800" b="0" i="0" strike="noStrike" spc="0">
                <a:ln/>
                <a:solidFill>
                  <a:srgbClr val="000000"/>
                </a:solidFill>
                <a:latin typeface="思源黑体 Regular"/>
                <a:ea typeface="思源黑体 Regular"/>
              </a:rPr>
              <a:t>（2）数据预处理</a:t>
            </a:r>
          </a:p>
          <a:p>
            <a:pPr marL="0" indent="0" algn="l" defTabSz="342900">
              <a:lnSpc>
                <a:spcPct val="150000"/>
              </a:lnSpc>
              <a:buNone/>
            </a:pPr>
            <a:r>
              <a:rPr lang="zh-CN" sz="1800" b="0" i="0" strike="noStrike" spc="0">
                <a:ln/>
                <a:solidFill>
                  <a:srgbClr val="000000"/>
                </a:solidFill>
                <a:latin typeface="思源黑体 Regular"/>
                <a:ea typeface="思源黑体 Regular"/>
              </a:rPr>
              <a:t>将原图随机裁切为</a:t>
            </a:r>
            <a:r>
              <a:rPr lang="en-US" sz="1800" b="0" i="0" strike="noStrike" spc="0">
                <a:ln/>
                <a:solidFill>
                  <a:srgbClr val="000000"/>
                </a:solidFill>
                <a:latin typeface="思源黑体 Regular"/>
                <a:ea typeface="思源黑体 Regular"/>
              </a:rPr>
              <a:t>224*224</a:t>
            </a:r>
            <a:r>
              <a:rPr lang="zh-CN" sz="1800" b="0" i="0" strike="noStrike" spc="0">
                <a:ln/>
                <a:solidFill>
                  <a:srgbClr val="000000"/>
                </a:solidFill>
                <a:latin typeface="思源黑体 Regular"/>
                <a:ea typeface="思源黑体 Regular"/>
              </a:rPr>
              <a:t>大小，训练集中的数据将有</a:t>
            </a:r>
            <a:r>
              <a:rPr lang="en-US" sz="1800" b="0" i="0" strike="noStrike" spc="0">
                <a:ln/>
                <a:solidFill>
                  <a:srgbClr val="000000"/>
                </a:solidFill>
                <a:latin typeface="思源黑体 Regular"/>
                <a:ea typeface="思源黑体 Regular"/>
              </a:rPr>
              <a:t>50%</a:t>
            </a:r>
            <a:r>
              <a:rPr lang="zh-CN" sz="1800" b="0" i="0" strike="noStrike" spc="0">
                <a:ln/>
                <a:solidFill>
                  <a:srgbClr val="000000"/>
                </a:solidFill>
                <a:latin typeface="思源黑体 Regular"/>
                <a:ea typeface="思源黑体 Regular"/>
              </a:rPr>
              <a:t>的概率水平翻转。</a:t>
            </a:r>
          </a:p>
          <a:p>
            <a:pPr marL="0" indent="0" algn="l" defTabSz="342900">
              <a:lnSpc>
                <a:spcPct val="150000"/>
              </a:lnSpc>
              <a:buNone/>
            </a:pPr>
            <a:endParaRPr lang="zh-CN" sz="1800" b="0" i="0" strike="noStrike" spc="0">
              <a:ln/>
              <a:solidFill>
                <a:srgbClr val="808080"/>
              </a:solidFill>
              <a:latin typeface="思源黑体 Regular"/>
              <a:ea typeface="思源黑体 Regular"/>
            </a:endParaRP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3670472" y="762542"/>
            <a:ext cx="5260716" cy="36185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6725" y="965264"/>
            <a:ext cx="3644900" cy="32131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marL="0" indent="0" algn="l" defTabSz="342900">
              <a:lnSpc>
                <a:spcPct val="150000"/>
              </a:lnSpc>
              <a:buNone/>
            </a:pPr>
            <a:r>
              <a:rPr lang="zh-CN" sz="1800" b="0" i="0" strike="noStrike" spc="0">
                <a:ln/>
                <a:solidFill>
                  <a:srgbClr val="000000"/>
                </a:solidFill>
                <a:latin typeface="思源黑体 Regular"/>
                <a:ea typeface="思源黑体 Regular"/>
              </a:rPr>
              <a:t>（3）数据加载</a:t>
            </a:r>
          </a:p>
          <a:p>
            <a:pPr marL="0" indent="0" algn="l" defTabSz="342900">
              <a:lnSpc>
                <a:spcPct val="150000"/>
              </a:lnSpc>
              <a:buNone/>
            </a:pPr>
            <a:r>
              <a:rPr lang="zh-CN" sz="1800" b="0" i="0" strike="noStrike" spc="0">
                <a:ln/>
                <a:solidFill>
                  <a:srgbClr val="000000"/>
                </a:solidFill>
                <a:latin typeface="思源黑体 Regular"/>
                <a:ea typeface="思源黑体 Regular"/>
              </a:rPr>
              <a:t>使用paddle.io.DataLoader将数据加载进paddlepaddle框架中，设置参数batch_size，shuffle，dropout。</a:t>
            </a:r>
          </a:p>
          <a:p>
            <a:pPr marL="0" indent="0" algn="l" defTabSz="342900">
              <a:lnSpc>
                <a:spcPct val="150000"/>
              </a:lnSpc>
              <a:buNone/>
            </a:pPr>
            <a:r>
              <a:rPr lang="zh-CN" sz="1800" b="0" i="0" strike="noStrike" spc="0">
                <a:ln/>
                <a:solidFill>
                  <a:srgbClr val="808080"/>
                </a:solidFill>
                <a:latin typeface="思源黑体 Regular"/>
                <a:ea typeface="思源黑体 Regular"/>
              </a:rPr>
              <a:t>（4）搭建神经网络</a:t>
            </a:r>
          </a:p>
          <a:p>
            <a:pPr marL="0" indent="0" algn="l" defTabSz="342900">
              <a:lnSpc>
                <a:spcPct val="150000"/>
              </a:lnSpc>
              <a:buNone/>
            </a:pPr>
            <a:r>
              <a:rPr lang="zh-CN" sz="1800" b="0" i="0" strike="noStrike" spc="0">
                <a:ln/>
                <a:solidFill>
                  <a:srgbClr val="808080"/>
                </a:solidFill>
                <a:latin typeface="思源黑体 Regular"/>
                <a:ea typeface="思源黑体 Regular"/>
              </a:rPr>
              <a:t>搭建了两种经典CNN，VGG16与RepVGG</a:t>
            </a: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3754625" y="1571296"/>
            <a:ext cx="5235702" cy="16879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6725" y="762064"/>
            <a:ext cx="3517900" cy="36195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marL="0" indent="0" algn="l" defTabSz="342900">
              <a:lnSpc>
                <a:spcPct val="150000"/>
              </a:lnSpc>
              <a:buNone/>
            </a:pPr>
            <a:r>
              <a:rPr lang="zh-CN" sz="1800" b="0" i="0" strike="noStrike" spc="0">
                <a:ln/>
                <a:solidFill>
                  <a:srgbClr val="000000"/>
                </a:solidFill>
                <a:latin typeface="思源黑体 Regular"/>
                <a:ea typeface="思源黑体 Regular"/>
              </a:rPr>
              <a:t>（4）搭建神经网络</a:t>
            </a:r>
          </a:p>
          <a:p>
            <a:pPr marL="0" indent="0" algn="l" defTabSz="342900">
              <a:lnSpc>
                <a:spcPct val="150000"/>
              </a:lnSpc>
              <a:buNone/>
            </a:pPr>
            <a:r>
              <a:rPr lang="zh-CN" sz="1800" b="0" i="0" strike="noStrike" spc="0">
                <a:ln/>
                <a:solidFill>
                  <a:srgbClr val="000000"/>
                </a:solidFill>
                <a:latin typeface="思源黑体 Regular"/>
                <a:ea typeface="思源黑体 Regular"/>
              </a:rPr>
              <a:t>搭建了两种经典CNN，VGG16与RepVGG</a:t>
            </a:r>
          </a:p>
          <a:p>
            <a:pPr marL="0" indent="0" algn="l" defTabSz="342900">
              <a:lnSpc>
                <a:spcPct val="150000"/>
              </a:lnSpc>
              <a:buNone/>
            </a:pPr>
            <a:r>
              <a:rPr lang="zh-CN" sz="1800" b="0" i="0" strike="noStrike" spc="0">
                <a:ln/>
                <a:solidFill>
                  <a:srgbClr val="808080"/>
                </a:solidFill>
                <a:latin typeface="思源黑体 Regular"/>
                <a:ea typeface="思源黑体 Regular"/>
              </a:rPr>
              <a:t>（5）评估训练模型</a:t>
            </a:r>
          </a:p>
          <a:p>
            <a:pPr marL="0" indent="0" algn="l" defTabSz="342900">
              <a:lnSpc>
                <a:spcPct val="150000"/>
              </a:lnSpc>
              <a:buNone/>
            </a:pPr>
            <a:r>
              <a:rPr lang="zh-CN" sz="1800" b="0" i="0" strike="noStrike" spc="0">
                <a:ln/>
                <a:solidFill>
                  <a:srgbClr val="808080"/>
                </a:solidFill>
                <a:latin typeface="思源黑体 Regular"/>
                <a:ea typeface="思源黑体 Regular"/>
              </a:rPr>
              <a:t>对使用不同神经网络和不同优化器训练的模型进行评估，计算出accuracy、error rate、precision、recall四个值</a:t>
            </a: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3707586" y="605536"/>
            <a:ext cx="2741383" cy="3689915"/>
          </a:xfrm>
          <a:prstGeom prst="rect">
            <a:avLst/>
          </a:prstGeom>
        </p:spPr>
      </p:pic>
      <p:pic>
        <p:nvPicPr>
          <p:cNvPr id="27" name="图片 26"/>
          <p:cNvPicPr>
            <a:picLocks noChangeAspect="1"/>
          </p:cNvPicPr>
          <p:nvPr/>
        </p:nvPicPr>
        <p:blipFill>
          <a:blip r:embed="rId3"/>
          <a:stretch/>
        </p:blipFill>
        <p:spPr>
          <a:xfrm>
            <a:off x="6445157" y="605536"/>
            <a:ext cx="1171884" cy="3689915"/>
          </a:xfrm>
          <a:prstGeom prst="rect">
            <a:avLst/>
          </a:prstGeom>
        </p:spPr>
      </p:pic>
      <p:pic>
        <p:nvPicPr>
          <p:cNvPr id="28" name="图片 27"/>
          <p:cNvPicPr>
            <a:picLocks noChangeAspect="1"/>
          </p:cNvPicPr>
          <p:nvPr/>
        </p:nvPicPr>
        <p:blipFill>
          <a:blip r:embed="rId4"/>
          <a:stretch/>
        </p:blipFill>
        <p:spPr>
          <a:xfrm>
            <a:off x="7403806" y="2334167"/>
            <a:ext cx="1896559" cy="19612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6725" y="711119"/>
            <a:ext cx="3517900" cy="36195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marL="0" indent="0" algn="l" defTabSz="342900">
              <a:lnSpc>
                <a:spcPct val="150000"/>
              </a:lnSpc>
              <a:buNone/>
            </a:pPr>
            <a:r>
              <a:rPr lang="zh-CN" sz="1800" b="0" i="0" strike="noStrike" spc="0">
                <a:ln/>
                <a:solidFill>
                  <a:srgbClr val="000000"/>
                </a:solidFill>
                <a:latin typeface="思源黑体 Regular"/>
                <a:ea typeface="思源黑体 Regular"/>
              </a:rPr>
              <a:t>（4）搭建神经网络</a:t>
            </a:r>
          </a:p>
          <a:p>
            <a:pPr marL="0" indent="0" algn="l" defTabSz="342900">
              <a:lnSpc>
                <a:spcPct val="150000"/>
              </a:lnSpc>
              <a:buNone/>
            </a:pPr>
            <a:r>
              <a:rPr lang="zh-CN" sz="1800" b="0" i="0" strike="noStrike" spc="0">
                <a:ln/>
                <a:solidFill>
                  <a:srgbClr val="000000"/>
                </a:solidFill>
                <a:latin typeface="思源黑体 Regular"/>
                <a:ea typeface="思源黑体 Regular"/>
              </a:rPr>
              <a:t>搭建了两种经典CNN，VGG16与RepVGG</a:t>
            </a:r>
          </a:p>
          <a:p>
            <a:pPr marL="0" indent="0" algn="l" defTabSz="342900">
              <a:lnSpc>
                <a:spcPct val="150000"/>
              </a:lnSpc>
              <a:buNone/>
            </a:pPr>
            <a:r>
              <a:rPr lang="zh-CN" sz="1800" b="0" i="0" strike="noStrike" spc="0">
                <a:ln/>
                <a:solidFill>
                  <a:srgbClr val="808080"/>
                </a:solidFill>
                <a:latin typeface="思源黑体 Regular"/>
                <a:ea typeface="思源黑体 Regular"/>
              </a:rPr>
              <a:t>（5）评估训练模型</a:t>
            </a:r>
          </a:p>
          <a:p>
            <a:pPr marL="0" indent="0" algn="l" defTabSz="342900">
              <a:lnSpc>
                <a:spcPct val="150000"/>
              </a:lnSpc>
              <a:buNone/>
            </a:pPr>
            <a:r>
              <a:rPr lang="zh-CN" sz="1800" b="0" i="0" strike="noStrike" spc="0">
                <a:ln/>
                <a:solidFill>
                  <a:srgbClr val="808080"/>
                </a:solidFill>
                <a:latin typeface="思源黑体 Regular"/>
                <a:ea typeface="思源黑体 Regular"/>
              </a:rPr>
              <a:t>对使用不同神经网络和不同优化器训练的模型进行评估，计算出accuracy、error rate、precision、recall四个值</a:t>
            </a: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3605652" y="214048"/>
            <a:ext cx="4355094" cy="4613642"/>
          </a:xfrm>
          <a:prstGeom prst="rect">
            <a:avLst/>
          </a:prstGeom>
        </p:spPr>
      </p:pic>
      <p:pic>
        <p:nvPicPr>
          <p:cNvPr id="27" name="图片 26"/>
          <p:cNvPicPr>
            <a:picLocks noChangeAspect="1"/>
          </p:cNvPicPr>
          <p:nvPr/>
        </p:nvPicPr>
        <p:blipFill>
          <a:blip r:embed="rId3"/>
          <a:stretch/>
        </p:blipFill>
        <p:spPr>
          <a:xfrm>
            <a:off x="6869956" y="2067295"/>
            <a:ext cx="2342235" cy="20737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59066" y="762064"/>
            <a:ext cx="3517900" cy="3619500"/>
          </a:xfrm>
          <a:prstGeom prst="rect">
            <a:avLst/>
          </a:prstGeom>
        </p:spPr>
        <p:txBody>
          <a:bodyPr wrap="square">
            <a:spAutoFit/>
          </a:bodyP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marL="0" indent="0" algn="l" defTabSz="342900">
              <a:lnSpc>
                <a:spcPct val="150000"/>
              </a:lnSpc>
              <a:buNone/>
            </a:pPr>
            <a:r>
              <a:rPr lang="zh-CN" sz="1800" b="0" i="0" strike="noStrike" spc="0">
                <a:ln/>
                <a:solidFill>
                  <a:srgbClr val="808080"/>
                </a:solidFill>
                <a:latin typeface="思源黑体 Regular"/>
                <a:ea typeface="思源黑体 Regular"/>
              </a:rPr>
              <a:t>（4）搭建神经网络</a:t>
            </a:r>
          </a:p>
          <a:p>
            <a:pPr marL="0" indent="0" algn="l" defTabSz="342900">
              <a:lnSpc>
                <a:spcPct val="150000"/>
              </a:lnSpc>
              <a:buNone/>
            </a:pPr>
            <a:r>
              <a:rPr lang="zh-CN" sz="1800" b="0" i="0" strike="noStrike" spc="0">
                <a:ln/>
                <a:solidFill>
                  <a:srgbClr val="808080"/>
                </a:solidFill>
                <a:latin typeface="思源黑体 Regular"/>
                <a:ea typeface="思源黑体 Regular"/>
              </a:rPr>
              <a:t>搭建了两种经典CNN，VGG16与RepVGG</a:t>
            </a:r>
          </a:p>
          <a:p>
            <a:pPr marL="0" indent="0" algn="l" defTabSz="342900">
              <a:lnSpc>
                <a:spcPct val="150000"/>
              </a:lnSpc>
              <a:buNone/>
            </a:pPr>
            <a:r>
              <a:rPr lang="zh-CN" sz="1800" b="0" i="0" strike="noStrike" spc="0">
                <a:ln/>
                <a:solidFill>
                  <a:srgbClr val="000000"/>
                </a:solidFill>
                <a:latin typeface="思源黑体 Regular"/>
                <a:ea typeface="思源黑体 Regular"/>
              </a:rPr>
              <a:t>（5）评估训练模型</a:t>
            </a:r>
          </a:p>
          <a:p>
            <a:pPr marL="0" indent="0" algn="l" defTabSz="342900">
              <a:lnSpc>
                <a:spcPct val="150000"/>
              </a:lnSpc>
              <a:buNone/>
            </a:pPr>
            <a:r>
              <a:rPr lang="zh-CN" sz="1800" b="0" i="0" strike="noStrike" spc="0">
                <a:ln/>
                <a:solidFill>
                  <a:srgbClr val="000000"/>
                </a:solidFill>
                <a:latin typeface="思源黑体 Regular"/>
                <a:ea typeface="思源黑体 Regular"/>
              </a:rPr>
              <a:t>对使用不同神经网络和不同优化器训练的模型进行评估，计算出accuracy、error rate、precision、recall四个值</a:t>
            </a:r>
          </a:p>
          <a:p>
            <a:pPr marL="0" indent="0" algn="l" defTabSz="342900">
              <a:lnSpc>
                <a:spcPct val="150000"/>
              </a:lnSpc>
              <a:buNone/>
            </a:pPr>
            <a:endParaRPr lang="zh-CN" sz="1050" b="0" i="0" strike="noStrike" spc="0">
              <a:ln/>
              <a:solidFill>
                <a:srgbClr val="808080"/>
              </a:solidFill>
              <a:latin typeface="思源黑体 Regular"/>
              <a:ea typeface="思源黑体 Regular"/>
            </a:endParaRPr>
          </a:p>
        </p:txBody>
      </p:sp>
      <p:sp>
        <p:nvSpPr>
          <p:cNvPr id="11" name="文本框 10"/>
          <p:cNvSpPr txBox="1">
            <a:spLocks noChangeArrowheads="1"/>
          </p:cNvSpPr>
          <p:nvPr/>
        </p:nvSpPr>
        <p:spPr>
          <a:xfrm>
            <a:off x="560653" y="88296"/>
            <a:ext cx="1397000" cy="463550"/>
          </a:xfrm>
          <a:prstGeom prst="rect">
            <a:avLst/>
          </a:prstGeom>
          <a:noFill/>
          <a:ln>
            <a:noFill/>
          </a:ln>
        </p:spPr>
        <p:txBody>
          <a:bodyPr wrap="none">
            <a:spAutoFit/>
          </a:bodyPr>
          <a:lstStyle>
            <a:lvl1pPr marL="0" lvl="0" algn="l" defTabSz="457200">
              <a:defRPr sz="1300" kern="1200">
                <a:solidFill>
                  <a:schemeClr val="tx1"/>
                </a:solidFill>
                <a:latin typeface="Calibri Light"/>
                <a:ea typeface="方正宋刻本秀楷简体"/>
              </a:defRPr>
            </a:lvl1pPr>
            <a:lvl2pPr marL="742950" lvl="1" indent="-285750" algn="l" defTabSz="457200">
              <a:defRPr sz="1300" kern="1200">
                <a:solidFill>
                  <a:schemeClr val="tx1"/>
                </a:solidFill>
                <a:latin typeface="Calibri Light"/>
                <a:ea typeface="方正宋刻本秀楷简体"/>
              </a:defRPr>
            </a:lvl2pPr>
            <a:lvl3pPr marL="1143000" lvl="2" indent="-228600" algn="l" defTabSz="457200">
              <a:defRPr sz="1300" kern="1200">
                <a:solidFill>
                  <a:schemeClr val="tx1"/>
                </a:solidFill>
                <a:latin typeface="Calibri Light"/>
                <a:ea typeface="方正宋刻本秀楷简体"/>
              </a:defRPr>
            </a:lvl3pPr>
            <a:lvl4pPr marL="1600200" lvl="3" indent="-228600" algn="l" defTabSz="457200">
              <a:defRPr sz="1300" kern="1200">
                <a:solidFill>
                  <a:schemeClr val="tx1"/>
                </a:solidFill>
                <a:latin typeface="Calibri Light"/>
                <a:ea typeface="方正宋刻本秀楷简体"/>
              </a:defRPr>
            </a:lvl4pPr>
            <a:lvl5pPr marL="2057400" lvl="4" indent="-228600" algn="l" defTabSz="457200">
              <a:defRPr sz="1300" kern="1200">
                <a:solidFill>
                  <a:schemeClr val="tx1"/>
                </a:solidFill>
                <a:latin typeface="Calibri Light"/>
                <a:ea typeface="方正宋刻本秀楷简体"/>
              </a:defRPr>
            </a:lvl5pPr>
            <a:lvl6pPr marL="2514600" lvl="5" indent="-228600" algn="l" defTabSz="685800">
              <a:spcBef>
                <a:spcPct val="0"/>
              </a:spcBef>
              <a:spcAft>
                <a:spcPct val="0"/>
              </a:spcAft>
              <a:defRPr sz="1300" kern="1200">
                <a:solidFill>
                  <a:schemeClr val="tx1"/>
                </a:solidFill>
                <a:latin typeface="Calibri Light"/>
                <a:ea typeface="方正宋刻本秀楷简体"/>
              </a:defRPr>
            </a:lvl6pPr>
            <a:lvl7pPr marL="2971800" lvl="6" indent="-228600" algn="l" defTabSz="685800">
              <a:spcBef>
                <a:spcPct val="0"/>
              </a:spcBef>
              <a:spcAft>
                <a:spcPct val="0"/>
              </a:spcAft>
              <a:defRPr sz="1300" kern="1200">
                <a:solidFill>
                  <a:schemeClr val="tx1"/>
                </a:solidFill>
                <a:latin typeface="Calibri Light"/>
                <a:ea typeface="方正宋刻本秀楷简体"/>
              </a:defRPr>
            </a:lvl7pPr>
            <a:lvl8pPr marL="3429000" lvl="7" indent="-228600" algn="l" defTabSz="685800">
              <a:spcBef>
                <a:spcPct val="0"/>
              </a:spcBef>
              <a:spcAft>
                <a:spcPct val="0"/>
              </a:spcAft>
              <a:defRPr sz="1300" kern="1200">
                <a:solidFill>
                  <a:schemeClr val="tx1"/>
                </a:solidFill>
                <a:latin typeface="Calibri Light"/>
                <a:ea typeface="方正宋刻本秀楷简体"/>
              </a:defRPr>
            </a:lvl8pPr>
            <a:lvl9pPr marL="3886200" lvl="8" indent="-228600" algn="l" defTabSz="685800">
              <a:spcBef>
                <a:spcPct val="0"/>
              </a:spcBef>
              <a:spcAft>
                <a:spcPct val="0"/>
              </a:spcAft>
              <a:defRPr sz="1300" kern="1200">
                <a:solidFill>
                  <a:schemeClr val="tx1"/>
                </a:solidFill>
                <a:latin typeface="Calibri Light"/>
                <a:ea typeface="方正宋刻本秀楷简体"/>
              </a:defRPr>
            </a:lvl9pPr>
          </a:lstStyle>
          <a:p>
            <a:pPr>
              <a:spcBef>
                <a:spcPct val="0"/>
              </a:spcBef>
              <a:spcAft>
                <a:spcPct val="0"/>
              </a:spcAft>
            </a:pPr>
            <a:r>
              <a:rPr lang="zh-CN" sz="2400">
                <a:solidFill>
                  <a:srgbClr val="404040"/>
                </a:solidFill>
                <a:latin typeface="思源黑体 Regular"/>
                <a:ea typeface="思源黑体 Regular"/>
              </a:rPr>
              <a:t>项目思路</a:t>
            </a:r>
          </a:p>
        </p:txBody>
      </p:sp>
      <p:grpSp>
        <p:nvGrpSpPr>
          <p:cNvPr id="13" name="组合 12"/>
          <p:cNvGrpSpPr/>
          <p:nvPr/>
        </p:nvGrpSpPr>
        <p:grpSpPr>
          <a:xfrm>
            <a:off x="70961" y="116683"/>
            <a:ext cx="474949" cy="369504"/>
            <a:chOff x="115026" y="102359"/>
            <a:chExt cx="635656" cy="515316"/>
          </a:xfrm>
        </p:grpSpPr>
        <p:sp>
          <p:nvSpPr>
            <p:cNvPr id="21" name="Freeform 9"/>
            <p:cNvSpPr/>
            <p:nvPr/>
          </p:nvSpPr>
          <p:spPr>
            <a:xfrm>
              <a:off x="115026" y="102359"/>
              <a:ext cx="443706" cy="515316"/>
            </a:xfrm>
            <a:custGeom>
              <a:avLst/>
              <a:gdLst/>
              <a:ahLst/>
              <a:cxnLst/>
              <a:rect l="0" t="0" r="r" b="b"/>
              <a:pathLst>
                <a:path w="443706" h="515316">
                  <a:moveTo>
                    <a:pt x="443706" y="386144"/>
                  </a:moveTo>
                  <a:lnTo>
                    <a:pt x="443706" y="128486"/>
                  </a:lnTo>
                  <a:lnTo>
                    <a:pt x="220311" y="0"/>
                  </a:lnTo>
                  <a:lnTo>
                    <a:pt x="0" y="130200"/>
                  </a:lnTo>
                  <a:lnTo>
                    <a:pt x="0" y="387858"/>
                  </a:lnTo>
                  <a:lnTo>
                    <a:pt x="220311" y="515316"/>
                  </a:lnTo>
                  <a:lnTo>
                    <a:pt x="443706" y="386144"/>
                  </a:lnTo>
                  <a:close/>
                </a:path>
              </a:pathLst>
            </a:custGeom>
            <a:solidFill>
              <a:srgbClr val="363632"/>
            </a:solidFill>
            <a:ln>
              <a:noFill/>
            </a:ln>
          </p:spPr>
          <p:txBody>
            <a:bodyPr vert="horz" wrap="square" lIns="91440" tIns="45720" rIns="91440" bIns="45720" numCol="1" anchor="t" anchorCtr="0"/>
            <a:lstStyle/>
            <a:p>
              <a:endParaRPr lang="zh-CN"/>
            </a:p>
          </p:txBody>
        </p:sp>
        <p:sp>
          <p:nvSpPr>
            <p:cNvPr id="22" name="Freeform 9"/>
            <p:cNvSpPr/>
            <p:nvPr/>
          </p:nvSpPr>
          <p:spPr>
            <a:xfrm>
              <a:off x="366780" y="140417"/>
              <a:ext cx="383902" cy="445859"/>
            </a:xfrm>
            <a:custGeom>
              <a:avLst/>
              <a:gdLst/>
              <a:ahLst/>
              <a:cxnLst/>
              <a:rect l="0" t="0" r="r" b="b"/>
              <a:pathLst>
                <a:path w="383902" h="445859">
                  <a:moveTo>
                    <a:pt x="383902" y="334098"/>
                  </a:moveTo>
                  <a:lnTo>
                    <a:pt x="383902" y="111168"/>
                  </a:lnTo>
                  <a:lnTo>
                    <a:pt x="190617" y="0"/>
                  </a:lnTo>
                  <a:lnTo>
                    <a:pt x="0" y="112651"/>
                  </a:lnTo>
                  <a:lnTo>
                    <a:pt x="0" y="335580"/>
                  </a:lnTo>
                  <a:lnTo>
                    <a:pt x="190617" y="445859"/>
                  </a:lnTo>
                  <a:lnTo>
                    <a:pt x="383902" y="334098"/>
                  </a:lnTo>
                  <a:close/>
                </a:path>
              </a:pathLst>
            </a:custGeom>
            <a:noFill/>
            <a:ln>
              <a:solidFill>
                <a:srgbClr val="363632"/>
              </a:solidFill>
              <a:miter/>
            </a:ln>
          </p:spPr>
          <p:txBody>
            <a:bodyPr vert="horz" wrap="square" lIns="91440" tIns="45720" rIns="91440" bIns="45720" numCol="1" anchor="t" anchorCtr="0"/>
            <a:lstStyle/>
            <a:p>
              <a:endParaRPr lang="zh-CN"/>
            </a:p>
          </p:txBody>
        </p:sp>
      </p:grpSp>
      <p:sp>
        <p:nvSpPr>
          <p:cNvPr id="25" name="矩形 24"/>
          <p:cNvSpPr/>
          <p:nvPr/>
        </p:nvSpPr>
        <p:spPr>
          <a:xfrm>
            <a:off x="6090082" y="0"/>
            <a:ext cx="3053918" cy="5143500"/>
          </a:xfrm>
          <a:prstGeom prst="rect">
            <a:avLst/>
          </a:prstGeom>
          <a:solidFill>
            <a:schemeClr val="tx1">
              <a:lumMod val="75000"/>
              <a:lumOff val="25000"/>
            </a:schemeClr>
          </a:solidFill>
          <a:ln w="12700" cap="flat" cmpd="sng">
            <a:solidFill>
              <a:schemeClr val="accent1">
                <a:shade val="50000"/>
              </a:schemeClr>
            </a:solidFill>
            <a:prstDash val="solid"/>
            <a:miter/>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endParaRPr lang="zh-CN">
              <a:solidFill>
                <a:schemeClr val="lt1"/>
              </a:solidFill>
            </a:endParaRPr>
          </a:p>
        </p:txBody>
      </p:sp>
      <p:sp>
        <p:nvSpPr>
          <p:cNvPr id="2" name="矩形 1"/>
          <p:cNvSpPr/>
          <p:nvPr/>
        </p:nvSpPr>
        <p:spPr>
          <a:xfrm>
            <a:off x="402489" y="4827690"/>
            <a:ext cx="942449" cy="218781"/>
          </a:xfrm>
          <a:prstGeom prst="rect">
            <a:avLst/>
          </a:prstGeom>
          <a:solidFill>
            <a:schemeClr val="tx1">
              <a:lumMod val="75000"/>
              <a:lumOff val="25000"/>
            </a:schemeClr>
          </a:solidFill>
          <a:ln>
            <a:noFill/>
          </a:ln>
        </p:spPr>
        <p:txBody>
          <a:bodyPr anchor="ctr"/>
          <a:lstStyle>
            <a:lvl1pPr marL="0" lvl="0" algn="l" defTabSz="457200">
              <a:defRPr sz="1800" kern="1200">
                <a:solidFill>
                  <a:schemeClr val="tx1"/>
                </a:solidFill>
                <a:latin typeface="思源黑体 Regular"/>
                <a:ea typeface="思源黑体 Regular"/>
              </a:defRPr>
            </a:lvl1pPr>
            <a:lvl2pPr marL="457200" lvl="1" algn="l" defTabSz="457200">
              <a:defRPr sz="1800" kern="1200">
                <a:solidFill>
                  <a:schemeClr val="tx1"/>
                </a:solidFill>
                <a:latin typeface="思源黑体 Regular"/>
                <a:ea typeface="思源黑体 Regular"/>
              </a:defRPr>
            </a:lvl2pPr>
            <a:lvl3pPr marL="914400" lvl="2" algn="l" defTabSz="457200">
              <a:defRPr sz="1800" kern="1200">
                <a:solidFill>
                  <a:schemeClr val="tx1"/>
                </a:solidFill>
                <a:latin typeface="思源黑体 Regular"/>
                <a:ea typeface="思源黑体 Regular"/>
              </a:defRPr>
            </a:lvl3pPr>
            <a:lvl4pPr marL="1371600" lvl="3" algn="l" defTabSz="457200">
              <a:defRPr sz="1800" kern="1200">
                <a:solidFill>
                  <a:schemeClr val="tx1"/>
                </a:solidFill>
                <a:latin typeface="思源黑体 Regular"/>
                <a:ea typeface="思源黑体 Regular"/>
              </a:defRPr>
            </a:lvl4pPr>
            <a:lvl5pPr marL="1828800" lvl="4" algn="l" defTabSz="457200">
              <a:defRPr sz="1800" kern="1200">
                <a:solidFill>
                  <a:schemeClr val="tx1"/>
                </a:solidFill>
                <a:latin typeface="思源黑体 Regular"/>
                <a:ea typeface="思源黑体 Regular"/>
              </a:defRPr>
            </a:lvl5pPr>
            <a:lvl6pPr marL="2286000" lvl="5" algn="l" defTabSz="457200">
              <a:defRPr sz="1800" kern="1200">
                <a:solidFill>
                  <a:schemeClr val="tx1"/>
                </a:solidFill>
                <a:latin typeface="思源黑体 Regular"/>
                <a:ea typeface="思源黑体 Regular"/>
              </a:defRPr>
            </a:lvl6pPr>
            <a:lvl7pPr marL="2743200" lvl="6" algn="l" defTabSz="457200">
              <a:defRPr sz="1800" kern="1200">
                <a:solidFill>
                  <a:schemeClr val="tx1"/>
                </a:solidFill>
                <a:latin typeface="思源黑体 Regular"/>
                <a:ea typeface="思源黑体 Regular"/>
              </a:defRPr>
            </a:lvl7pPr>
            <a:lvl8pPr marL="3200400" lvl="7" algn="l" defTabSz="457200">
              <a:defRPr sz="1800" kern="1200">
                <a:solidFill>
                  <a:schemeClr val="tx1"/>
                </a:solidFill>
                <a:latin typeface="思源黑体 Regular"/>
                <a:ea typeface="思源黑体 Regular"/>
              </a:defRPr>
            </a:lvl8pPr>
            <a:lvl9pPr marL="3657600" lvl="8" algn="l" defTabSz="457200">
              <a:defRPr sz="1800" kern="1200">
                <a:solidFill>
                  <a:schemeClr val="tx1"/>
                </a:solidFill>
                <a:latin typeface="思源黑体 Regular"/>
                <a:ea typeface="思源黑体 Regular"/>
              </a:defRPr>
            </a:lvl9pPr>
          </a:lstStyle>
          <a:p>
            <a:pPr algn="ctr"/>
            <a:r>
              <a:rPr lang="zh-CN" sz="1200">
                <a:solidFill>
                  <a:schemeClr val="lt1"/>
                </a:solidFill>
                <a:latin typeface="思源黑体 Regular"/>
                <a:ea typeface="思源黑体 Regular"/>
              </a:rPr>
              <a:t>关键词</a:t>
            </a:r>
          </a:p>
        </p:txBody>
      </p:sp>
      <p:pic>
        <p:nvPicPr>
          <p:cNvPr id="26" name="图片 25"/>
          <p:cNvPicPr>
            <a:picLocks noChangeAspect="1"/>
          </p:cNvPicPr>
          <p:nvPr/>
        </p:nvPicPr>
        <p:blipFill>
          <a:blip r:embed="rId2"/>
          <a:stretch/>
        </p:blipFill>
        <p:spPr>
          <a:xfrm>
            <a:off x="3591939" y="800879"/>
            <a:ext cx="5552062" cy="3422664"/>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25066"/>
      </a:accent1>
      <a:accent2>
        <a:srgbClr val="44546A"/>
      </a:accent2>
      <a:accent3>
        <a:srgbClr val="D6CBC9"/>
      </a:accent3>
      <a:accent4>
        <a:srgbClr val="A59D9A"/>
      </a:accent4>
      <a:accent5>
        <a:srgbClr val="5B9BD5"/>
      </a:accent5>
      <a:accent6>
        <a:srgbClr val="70AD47"/>
      </a:accent6>
      <a:hlink>
        <a:srgbClr val="000000"/>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2259</Words>
  <Application>Microsoft Office PowerPoint</Application>
  <PresentationFormat>全屏显示(16:9)</PresentationFormat>
  <Paragraphs>368</Paragraphs>
  <Slides>36</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-apple-system</vt:lpstr>
      <vt:lpstr>Helvetica Neue</vt:lpstr>
      <vt:lpstr>PingFang SC</vt:lpstr>
      <vt:lpstr>等线</vt:lpstr>
      <vt:lpstr>思源黑体 Light</vt:lpstr>
      <vt:lpstr>思源黑体 Regular</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He Routhleck</cp:lastModifiedBy>
  <cp:revision>2</cp:revision>
  <dcterms:modified xsi:type="dcterms:W3CDTF">2022-06-15T11:58:50Z</dcterms:modified>
</cp:coreProperties>
</file>